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84" r:id="rId4"/>
    <p:sldId id="258" r:id="rId5"/>
    <p:sldId id="259" r:id="rId6"/>
    <p:sldId id="263" r:id="rId7"/>
    <p:sldId id="261" r:id="rId8"/>
    <p:sldId id="262" r:id="rId9"/>
    <p:sldId id="388" r:id="rId10"/>
    <p:sldId id="383" r:id="rId11"/>
    <p:sldId id="264" r:id="rId12"/>
    <p:sldId id="273" r:id="rId13"/>
    <p:sldId id="267" r:id="rId14"/>
    <p:sldId id="268" r:id="rId15"/>
    <p:sldId id="265" r:id="rId16"/>
    <p:sldId id="266" r:id="rId17"/>
    <p:sldId id="384" r:id="rId18"/>
    <p:sldId id="269" r:id="rId19"/>
    <p:sldId id="274" r:id="rId20"/>
    <p:sldId id="385" r:id="rId21"/>
    <p:sldId id="386" r:id="rId22"/>
    <p:sldId id="387" r:id="rId23"/>
    <p:sldId id="257" r:id="rId24"/>
    <p:sldId id="275" r:id="rId25"/>
    <p:sldId id="276" r:id="rId26"/>
    <p:sldId id="270" r:id="rId27"/>
    <p:sldId id="277" r:id="rId28"/>
    <p:sldId id="278" r:id="rId29"/>
    <p:sldId id="271" r:id="rId30"/>
    <p:sldId id="279" r:id="rId31"/>
    <p:sldId id="280" r:id="rId32"/>
    <p:sldId id="389" r:id="rId33"/>
    <p:sldId id="281" r:id="rId34"/>
    <p:sldId id="282" r:id="rId35"/>
    <p:sldId id="283" r:id="rId36"/>
    <p:sldId id="390" r:id="rId37"/>
    <p:sldId id="307" r:id="rId38"/>
    <p:sldId id="308" r:id="rId39"/>
    <p:sldId id="309" r:id="rId40"/>
    <p:sldId id="311" r:id="rId41"/>
    <p:sldId id="312" r:id="rId42"/>
    <p:sldId id="314" r:id="rId43"/>
    <p:sldId id="391" r:id="rId44"/>
    <p:sldId id="315" r:id="rId45"/>
    <p:sldId id="310" r:id="rId46"/>
    <p:sldId id="393" r:id="rId47"/>
    <p:sldId id="394" r:id="rId48"/>
    <p:sldId id="395" r:id="rId49"/>
    <p:sldId id="316" r:id="rId50"/>
    <p:sldId id="317" r:id="rId51"/>
    <p:sldId id="318" r:id="rId52"/>
    <p:sldId id="322" r:id="rId53"/>
    <p:sldId id="319" r:id="rId54"/>
    <p:sldId id="323" r:id="rId55"/>
    <p:sldId id="324" r:id="rId56"/>
    <p:sldId id="392" r:id="rId57"/>
    <p:sldId id="325" r:id="rId58"/>
    <p:sldId id="329" r:id="rId59"/>
    <p:sldId id="330" r:id="rId60"/>
    <p:sldId id="326" r:id="rId61"/>
    <p:sldId id="396" r:id="rId62"/>
    <p:sldId id="320" r:id="rId63"/>
    <p:sldId id="321" r:id="rId64"/>
    <p:sldId id="327" r:id="rId65"/>
    <p:sldId id="397" r:id="rId66"/>
    <p:sldId id="332" r:id="rId67"/>
    <p:sldId id="333" r:id="rId68"/>
    <p:sldId id="334" r:id="rId69"/>
    <p:sldId id="335" r:id="rId70"/>
    <p:sldId id="398" r:id="rId71"/>
    <p:sldId id="336" r:id="rId72"/>
    <p:sldId id="399" r:id="rId73"/>
    <p:sldId id="337" r:id="rId74"/>
    <p:sldId id="339" r:id="rId75"/>
    <p:sldId id="338" r:id="rId76"/>
    <p:sldId id="340" r:id="rId77"/>
    <p:sldId id="355" r:id="rId78"/>
    <p:sldId id="341" r:id="rId79"/>
    <p:sldId id="344" r:id="rId80"/>
    <p:sldId id="342" r:id="rId81"/>
    <p:sldId id="400" r:id="rId82"/>
    <p:sldId id="401" r:id="rId83"/>
    <p:sldId id="343" r:id="rId84"/>
    <p:sldId id="345" r:id="rId85"/>
    <p:sldId id="402" r:id="rId86"/>
    <p:sldId id="405" r:id="rId87"/>
    <p:sldId id="403" r:id="rId88"/>
    <p:sldId id="346" r:id="rId89"/>
    <p:sldId id="349" r:id="rId90"/>
    <p:sldId id="350" r:id="rId91"/>
    <p:sldId id="352" r:id="rId92"/>
    <p:sldId id="347" r:id="rId93"/>
    <p:sldId id="404" r:id="rId94"/>
    <p:sldId id="356" r:id="rId95"/>
    <p:sldId id="358" r:id="rId96"/>
    <p:sldId id="357" r:id="rId97"/>
    <p:sldId id="360" r:id="rId98"/>
    <p:sldId id="361" r:id="rId99"/>
    <p:sldId id="362" r:id="rId100"/>
    <p:sldId id="364" r:id="rId101"/>
    <p:sldId id="363" r:id="rId102"/>
    <p:sldId id="406" r:id="rId103"/>
    <p:sldId id="359" r:id="rId104"/>
    <p:sldId id="407" r:id="rId105"/>
    <p:sldId id="408" r:id="rId106"/>
    <p:sldId id="409" r:id="rId107"/>
    <p:sldId id="368" r:id="rId108"/>
    <p:sldId id="367" r:id="rId109"/>
    <p:sldId id="370" r:id="rId110"/>
    <p:sldId id="369" r:id="rId111"/>
    <p:sldId id="410" r:id="rId112"/>
    <p:sldId id="412" r:id="rId113"/>
    <p:sldId id="411" r:id="rId114"/>
    <p:sldId id="373" r:id="rId115"/>
    <p:sldId id="413" r:id="rId116"/>
    <p:sldId id="375" r:id="rId117"/>
    <p:sldId id="376" r:id="rId118"/>
    <p:sldId id="414" r:id="rId119"/>
    <p:sldId id="377" r:id="rId120"/>
    <p:sldId id="379" r:id="rId121"/>
    <p:sldId id="415" r:id="rId122"/>
    <p:sldId id="380" r:id="rId123"/>
    <p:sldId id="381" r:id="rId1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4" autoAdjust="0"/>
    <p:restoredTop sz="94632"/>
  </p:normalViewPr>
  <p:slideViewPr>
    <p:cSldViewPr>
      <p:cViewPr varScale="1">
        <p:scale>
          <a:sx n="106" d="100"/>
          <a:sy n="106" d="100"/>
        </p:scale>
        <p:origin x="200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customXml" Target="../customXml/item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customXml" Target="../customXml/item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D315C8C-D7E4-4D1A-8456-149B6712DCF8}" type="datetimeFigureOut">
              <a:rPr lang="en-AU" smtClean="0"/>
              <a:t>2/2/21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A910A06-BAA2-48D1-9CAE-1CF11945524D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y4R_Up2uBc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L9A8YhwUps" TargetMode="External"/><Relationship Id="rId2" Type="http://schemas.openxmlformats.org/officeDocument/2006/relationships/hyperlink" Target="https://www.youtube.com/watch?v=3XIyweZg6Sw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Iug9Foou3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_IYK8sy0QA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Ri6uHDKeW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QPVXrV0GNA" TargetMode="External"/><Relationship Id="rId2" Type="http://schemas.openxmlformats.org/officeDocument/2006/relationships/hyperlink" Target="https://www.youtube.com/watch?v=jpO52VTHecQ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0X-cFdUv3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sMjUvMXxpE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N78hYn3ehc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MHLOCCeAKE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Year 9 BIOLOGY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R.Johansen </a:t>
            </a:r>
          </a:p>
          <a:p>
            <a:r>
              <a:rPr lang="en-A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826094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747F-1EBA-464D-BECE-A06475D66E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Life processes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D2DCF-BC29-6546-A67E-5AE4330CE1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Cellular Respiration</a:t>
            </a:r>
          </a:p>
        </p:txBody>
      </p:sp>
    </p:spTree>
    <p:extLst>
      <p:ext uri="{BB962C8B-B14F-4D97-AF65-F5344CB8AC3E}">
        <p14:creationId xmlns:p14="http://schemas.microsoft.com/office/powerpoint/2010/main" val="18747090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Blood Glucose Regulation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72816"/>
            <a:ext cx="6111204" cy="486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528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Heart Rate Regulation </a:t>
            </a:r>
          </a:p>
        </p:txBody>
      </p:sp>
      <p:pic>
        <p:nvPicPr>
          <p:cNvPr id="5122" name="Picture 2" descr="Homeostasis - Physio - SCIENTIST CINDY">
            <a:extLst>
              <a:ext uri="{FF2B5EF4-FFF2-40B4-BE49-F238E27FC236}">
                <a16:creationId xmlns:a16="http://schemas.microsoft.com/office/drawing/2014/main" id="{3DE7E84A-F05F-8847-822A-9234D01A6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03914"/>
            <a:ext cx="8460432" cy="475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029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3445-6EAB-5640-B1DC-96AEFADC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913E-E0EA-B940-A148-720F3283C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page 56 + 57 of Oxford</a:t>
            </a:r>
          </a:p>
          <a:p>
            <a:r>
              <a:rPr lang="en-US" dirty="0"/>
              <a:t>Complete the ‘check your learning 3.7’ questions on page 57. Write the answers in your exercise book. </a:t>
            </a:r>
          </a:p>
        </p:txBody>
      </p:sp>
    </p:spTree>
    <p:extLst>
      <p:ext uri="{BB962C8B-B14F-4D97-AF65-F5344CB8AC3E}">
        <p14:creationId xmlns:p14="http://schemas.microsoft.com/office/powerpoint/2010/main" val="1355388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4922530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4E46-FD40-2A4D-B580-85238F12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disease?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57CD3-338D-C945-A309-13BDD5BF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Disease is a condition of a living organism that </a:t>
            </a:r>
            <a:r>
              <a:rPr lang="en-US" b="1" u="sng" dirty="0"/>
              <a:t>impairs</a:t>
            </a:r>
            <a:r>
              <a:rPr lang="en-US" b="1" dirty="0"/>
              <a:t> normal function. </a:t>
            </a:r>
          </a:p>
          <a:p>
            <a:endParaRPr lang="en-US" b="1" dirty="0"/>
          </a:p>
          <a:p>
            <a:r>
              <a:rPr lang="en-US" dirty="0"/>
              <a:t>Disease can be infectious or non-infectious. </a:t>
            </a:r>
          </a:p>
          <a:p>
            <a:endParaRPr lang="en-US" dirty="0"/>
          </a:p>
          <a:p>
            <a:r>
              <a:rPr lang="en-US" dirty="0"/>
              <a:t>Infectious disease is caused by a pathogen and can be passed on from one person to another (contagious). </a:t>
            </a:r>
          </a:p>
          <a:p>
            <a:endParaRPr lang="en-US" dirty="0"/>
          </a:p>
          <a:p>
            <a:r>
              <a:rPr lang="en-US" dirty="0"/>
              <a:t>Non-infectious disease is not caused by a pathogen, rather, is caused by environmental (melanoma), genetic (rheumatoid arthritis) and/or lifestyle factors (</a:t>
            </a:r>
            <a:r>
              <a:rPr lang="en-US" dirty="0" err="1"/>
              <a:t>emphasemia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7787976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80F0-FE4C-4049-814F-C10DA2B4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Infectious disease and pathogens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44756-2223-CC43-9D4A-3AF63B910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pathogen is a disease causing micro-organism.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There are three (3) main types of pathogens: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Bacteria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Viruses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Fungus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Treatment following infection is dependent on the type of pathogen the person is infected with. </a:t>
            </a:r>
          </a:p>
        </p:txBody>
      </p:sp>
    </p:spTree>
    <p:extLst>
      <p:ext uri="{BB962C8B-B14F-4D97-AF65-F5344CB8AC3E}">
        <p14:creationId xmlns:p14="http://schemas.microsoft.com/office/powerpoint/2010/main" val="31631823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F783-2364-3042-B552-4576199F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pathogens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D3E6F-0E23-8A47-8806-8AF8BDBC0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common pathogens and the diseases caused by each include:</a:t>
            </a:r>
          </a:p>
          <a:p>
            <a:pPr lvl="1"/>
            <a:r>
              <a:rPr lang="en-US" b="1" dirty="0"/>
              <a:t>Bacteria: whooping cough, tetanus and typhoid</a:t>
            </a:r>
          </a:p>
          <a:p>
            <a:pPr lvl="1"/>
            <a:r>
              <a:rPr lang="en-US" b="1" dirty="0"/>
              <a:t>Viruses: influenza, chicken pox, measles and COVID</a:t>
            </a:r>
          </a:p>
          <a:p>
            <a:pPr lvl="1"/>
            <a:r>
              <a:rPr lang="en-US" b="1" dirty="0"/>
              <a:t>Fungus: tinea, thrush and ringworm</a:t>
            </a:r>
          </a:p>
          <a:p>
            <a:endParaRPr lang="en-US" dirty="0"/>
          </a:p>
          <a:p>
            <a:r>
              <a:rPr lang="en-US" dirty="0"/>
              <a:t>Treatments include:</a:t>
            </a:r>
          </a:p>
          <a:p>
            <a:pPr lvl="1"/>
            <a:r>
              <a:rPr lang="en-US" b="1" dirty="0"/>
              <a:t>Bacteria: antibiotics</a:t>
            </a:r>
          </a:p>
          <a:p>
            <a:pPr lvl="1"/>
            <a:r>
              <a:rPr lang="en-US" b="1" dirty="0"/>
              <a:t>Viruses: antiviral medications</a:t>
            </a:r>
          </a:p>
          <a:p>
            <a:pPr lvl="1"/>
            <a:r>
              <a:rPr lang="en-US" b="1" dirty="0"/>
              <a:t>Fungus: antifungal creams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030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Bacteria vs. Viruses</a:t>
            </a:r>
          </a:p>
        </p:txBody>
      </p:sp>
      <p:pic>
        <p:nvPicPr>
          <p:cNvPr id="7170" name="Picture 2" descr="Image result for bacteria v viru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50863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7391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acteria v viru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37" y="692696"/>
            <a:ext cx="720080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10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bacteria v virus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938213"/>
            <a:ext cx="701992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715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All living things </a:t>
            </a:r>
            <a:r>
              <a:rPr lang="en-AU" dirty="0"/>
              <a:t>respire </a:t>
            </a:r>
            <a:r>
              <a:rPr lang="en-AU" b="1" dirty="0"/>
              <a:t>all the time!</a:t>
            </a:r>
          </a:p>
          <a:p>
            <a:pPr marL="0" indent="0">
              <a:buNone/>
            </a:pPr>
            <a:endParaRPr lang="en-AU" b="1" dirty="0"/>
          </a:p>
          <a:p>
            <a:r>
              <a:rPr lang="en-AU" b="1" dirty="0"/>
              <a:t>Respiration = the breakdown of glucose </a:t>
            </a:r>
            <a:r>
              <a:rPr lang="en-AU" dirty="0"/>
              <a:t>(so it can be used by our cells)</a:t>
            </a:r>
            <a:r>
              <a:rPr lang="en-AU" b="1" dirty="0"/>
              <a:t> in the presence of oxygen</a:t>
            </a:r>
          </a:p>
          <a:p>
            <a:endParaRPr lang="en-AU" b="1" dirty="0"/>
          </a:p>
          <a:p>
            <a:r>
              <a:rPr lang="en-AU" dirty="0"/>
              <a:t>Occurs in the </a:t>
            </a:r>
            <a:r>
              <a:rPr lang="en-AU" b="1" dirty="0"/>
              <a:t>mitochondria</a:t>
            </a:r>
            <a:r>
              <a:rPr lang="en-AU" dirty="0"/>
              <a:t> of plant and animal cells</a:t>
            </a:r>
          </a:p>
          <a:p>
            <a:endParaRPr lang="en-AU" b="1" dirty="0"/>
          </a:p>
          <a:p>
            <a:pPr marL="0" indent="0" algn="ctr">
              <a:buNone/>
            </a:pPr>
            <a:r>
              <a:rPr lang="en-AU" sz="2000" b="1" dirty="0">
                <a:solidFill>
                  <a:srgbClr val="FF0000"/>
                </a:solidFill>
              </a:rPr>
              <a:t>Glucose + Oxygen </a:t>
            </a:r>
            <a:r>
              <a:rPr lang="en-AU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 ENERGY + Carbon Dioxide + Water</a:t>
            </a:r>
          </a:p>
          <a:p>
            <a:pPr marL="0" indent="0" algn="ctr">
              <a:buNone/>
            </a:pPr>
            <a:endParaRPr lang="en-AU" sz="2000" b="1" dirty="0">
              <a:sym typeface="Wingdings" panose="05000000000000000000" pitchFamily="2" charset="2"/>
            </a:endParaRPr>
          </a:p>
          <a:p>
            <a:r>
              <a:rPr lang="en-AU" sz="2200" dirty="0">
                <a:sym typeface="Wingdings" panose="05000000000000000000" pitchFamily="2" charset="2"/>
              </a:rPr>
              <a:t>Think!!</a:t>
            </a:r>
          </a:p>
          <a:p>
            <a:r>
              <a:rPr lang="en-AU" sz="2200" dirty="0">
                <a:sym typeface="Wingdings" panose="05000000000000000000" pitchFamily="2" charset="2"/>
              </a:rPr>
              <a:t>Can you determine which products are useful?</a:t>
            </a:r>
          </a:p>
          <a:p>
            <a:r>
              <a:rPr lang="en-AU" sz="2200" dirty="0">
                <a:sym typeface="Wingdings" panose="05000000000000000000" pitchFamily="2" charset="2"/>
              </a:rPr>
              <a:t>Can you determine which products are not useful to the body?</a:t>
            </a:r>
          </a:p>
          <a:p>
            <a:r>
              <a:rPr lang="en-AU" sz="2200" dirty="0">
                <a:sym typeface="Wingdings" panose="05000000000000000000" pitchFamily="2" charset="2"/>
              </a:rPr>
              <a:t>What happens to the non-useful products?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27812181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Bacteria </a:t>
            </a:r>
            <a:r>
              <a:rPr lang="en-AU" dirty="0" err="1"/>
              <a:t>vs.Viruses</a:t>
            </a:r>
            <a:r>
              <a:rPr lang="en-AU" dirty="0"/>
              <a:t> </a:t>
            </a:r>
          </a:p>
        </p:txBody>
      </p:sp>
      <p:pic>
        <p:nvPicPr>
          <p:cNvPr id="8194" name="Picture 2" descr="Image result for bacteria v viru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011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D34D0-8297-A74B-BCAD-9ECA89DC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Contracting and infectious disease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18F83-5662-DD4D-A725-311678711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Infectious diseases can be transmitted in a number of different ways, such as: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Vectors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Contaminated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Contaminated water and food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Physical contact with others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Breathing in air droplets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DO! </a:t>
            </a:r>
            <a:r>
              <a:rPr lang="en-US" dirty="0"/>
              <a:t>For each of the methods of transmission listed above, </a:t>
            </a:r>
            <a:r>
              <a:rPr lang="en-US" b="1" dirty="0"/>
              <a:t>provide a brief description of how pathogens are able to be passed on from one person to another. </a:t>
            </a:r>
            <a:r>
              <a:rPr lang="en-US" dirty="0"/>
              <a:t>You might like to include some </a:t>
            </a:r>
            <a:r>
              <a:rPr lang="en-US" b="1" dirty="0"/>
              <a:t>specific examples </a:t>
            </a:r>
            <a:r>
              <a:rPr lang="en-US" dirty="0"/>
              <a:t>of conditions that are transmitted this way. Write your answers in your exercise books. </a:t>
            </a:r>
          </a:p>
        </p:txBody>
      </p:sp>
    </p:spTree>
    <p:extLst>
      <p:ext uri="{BB962C8B-B14F-4D97-AF65-F5344CB8AC3E}">
        <p14:creationId xmlns:p14="http://schemas.microsoft.com/office/powerpoint/2010/main" val="13734166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68FD-121A-4F42-AC80-3E787588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AD020-2FAA-5B4C-96D7-14F3BE926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information on page 60 + 61 of Oxford</a:t>
            </a:r>
          </a:p>
          <a:p>
            <a:r>
              <a:rPr lang="en-US" dirty="0"/>
              <a:t>Answer the ‘check your learning 3.9’ questions on page 61 of Oxford. Write the answers in your exercise book. </a:t>
            </a:r>
          </a:p>
        </p:txBody>
      </p:sp>
    </p:spTree>
    <p:extLst>
      <p:ext uri="{BB962C8B-B14F-4D97-AF65-F5344CB8AC3E}">
        <p14:creationId xmlns:p14="http://schemas.microsoft.com/office/powerpoint/2010/main" val="12287490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6606-0784-E447-8243-B47B12FF7C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Immune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A30C1-86C6-0446-9720-584A80A4C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67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your immune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The role of your immune system is to protect your body against foreign invaders (pathogens). </a:t>
            </a:r>
          </a:p>
          <a:p>
            <a:r>
              <a:rPr lang="en-AU" dirty="0"/>
              <a:t>The immune system is made up </a:t>
            </a:r>
            <a:r>
              <a:rPr lang="en-AU" b="1" dirty="0"/>
              <a:t>of three (3) different lines </a:t>
            </a:r>
            <a:r>
              <a:rPr lang="en-AU" dirty="0"/>
              <a:t>which all protect the body in a different way. </a:t>
            </a:r>
          </a:p>
          <a:p>
            <a:endParaRPr lang="en-AU" dirty="0"/>
          </a:p>
          <a:p>
            <a:r>
              <a:rPr lang="en-AU" dirty="0"/>
              <a:t>An immune response can be </a:t>
            </a:r>
            <a:r>
              <a:rPr lang="en-AU" b="1" dirty="0"/>
              <a:t>non-specific or specific</a:t>
            </a:r>
            <a:r>
              <a:rPr lang="en-AU" dirty="0"/>
              <a:t>. </a:t>
            </a:r>
          </a:p>
          <a:p>
            <a:r>
              <a:rPr lang="en-AU" dirty="0"/>
              <a:t>A </a:t>
            </a:r>
            <a:r>
              <a:rPr lang="en-AU" b="1" dirty="0"/>
              <a:t>non-specific</a:t>
            </a:r>
            <a:r>
              <a:rPr lang="en-AU" dirty="0"/>
              <a:t> immune response will defend the body against any pathogen. </a:t>
            </a:r>
          </a:p>
          <a:p>
            <a:r>
              <a:rPr lang="en-AU" dirty="0"/>
              <a:t>A </a:t>
            </a:r>
            <a:r>
              <a:rPr lang="en-AU" b="1" dirty="0"/>
              <a:t>specific</a:t>
            </a:r>
            <a:r>
              <a:rPr lang="en-AU" dirty="0"/>
              <a:t> immune response will defend the body against a specific pathogen.</a:t>
            </a:r>
          </a:p>
        </p:txBody>
      </p:sp>
    </p:spTree>
    <p:extLst>
      <p:ext uri="{BB962C8B-B14F-4D97-AF65-F5344CB8AC3E}">
        <p14:creationId xmlns:p14="http://schemas.microsoft.com/office/powerpoint/2010/main" val="336358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6748-20EB-A542-AF95-8670B86CC6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line of </a:t>
            </a:r>
            <a:r>
              <a:rPr lang="en-US" dirty="0" err="1"/>
              <a:t>defence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4037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Line of Defence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20301" cy="4876800"/>
          </a:xfrm>
        </p:spPr>
        <p:txBody>
          <a:bodyPr>
            <a:normAutofit fontScale="92500"/>
          </a:bodyPr>
          <a:lstStyle/>
          <a:p>
            <a:r>
              <a:rPr lang="en-AU" dirty="0"/>
              <a:t>Acts as a </a:t>
            </a:r>
            <a:r>
              <a:rPr lang="en-AU" b="1" dirty="0"/>
              <a:t>barrier</a:t>
            </a:r>
            <a:r>
              <a:rPr lang="en-AU" dirty="0"/>
              <a:t> preventing pathogens from entering the body</a:t>
            </a:r>
          </a:p>
          <a:p>
            <a:r>
              <a:rPr lang="en-AU" dirty="0"/>
              <a:t>Consists of </a:t>
            </a:r>
            <a:r>
              <a:rPr lang="en-AU" b="1" dirty="0"/>
              <a:t>skin and mucous membranes, tears, ear wax and urine. </a:t>
            </a:r>
          </a:p>
          <a:p>
            <a:endParaRPr lang="en-AU" b="1" dirty="0"/>
          </a:p>
          <a:p>
            <a:r>
              <a:rPr lang="en-AU" b="1" dirty="0"/>
              <a:t>Non – specific </a:t>
            </a:r>
            <a:r>
              <a:rPr lang="en-AU" dirty="0"/>
              <a:t>form of immunity. This is the first (</a:t>
            </a:r>
            <a:r>
              <a:rPr lang="en-AU" b="1" dirty="0"/>
              <a:t>primary</a:t>
            </a:r>
            <a:r>
              <a:rPr lang="en-AU" dirty="0"/>
              <a:t>) way in which the body protects itself from pathogens. </a:t>
            </a:r>
          </a:p>
          <a:p>
            <a:pPr marL="0" indent="0">
              <a:buNone/>
            </a:pPr>
            <a:endParaRPr lang="en-AU" b="1" dirty="0"/>
          </a:p>
          <a:p>
            <a:r>
              <a:rPr lang="en-AU" dirty="0"/>
              <a:t>Do! Use </a:t>
            </a:r>
            <a:r>
              <a:rPr lang="en-AU" b="1" dirty="0"/>
              <a:t>page 62 in Oxford </a:t>
            </a:r>
            <a:r>
              <a:rPr lang="en-AU" dirty="0"/>
              <a:t>to help you label </a:t>
            </a:r>
          </a:p>
          <a:p>
            <a:pPr marL="0" indent="0">
              <a:buNone/>
            </a:pPr>
            <a:r>
              <a:rPr lang="en-AU" dirty="0"/>
              <a:t>the first line of defence on a body outline. </a:t>
            </a:r>
          </a:p>
          <a:p>
            <a:pPr marL="0" indent="0">
              <a:buNone/>
            </a:pPr>
            <a:r>
              <a:rPr lang="en-AU" dirty="0"/>
              <a:t>Annotate your diagram to explain how each </a:t>
            </a:r>
          </a:p>
          <a:p>
            <a:pPr marL="0" indent="0">
              <a:buNone/>
            </a:pPr>
            <a:r>
              <a:rPr lang="en-AU" dirty="0"/>
              <a:t>barrier works.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477936"/>
            <a:ext cx="1264984" cy="196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1247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irst line of def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52443"/>
            <a:ext cx="7994082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3736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206E-3B15-2643-A1DD-4D11E06AF6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 line of </a:t>
            </a:r>
            <a:r>
              <a:rPr lang="en-US" dirty="0" err="1"/>
              <a:t>defence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7E379-A302-0943-9FCE-341F4E6C5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73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Second Line of Defence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Body responses </a:t>
            </a:r>
            <a:r>
              <a:rPr lang="en-AU" dirty="0"/>
              <a:t> to </a:t>
            </a:r>
            <a:r>
              <a:rPr lang="en-AU" b="1" dirty="0"/>
              <a:t>remove</a:t>
            </a:r>
            <a:r>
              <a:rPr lang="en-AU" dirty="0"/>
              <a:t> pathogens that have passed the first line of defence</a:t>
            </a:r>
          </a:p>
          <a:p>
            <a:r>
              <a:rPr lang="en-AU" dirty="0"/>
              <a:t>Consists of </a:t>
            </a:r>
            <a:r>
              <a:rPr lang="en-AU" b="1" dirty="0"/>
              <a:t>White blood cells and phagocytes </a:t>
            </a:r>
            <a:r>
              <a:rPr lang="en-AU" dirty="0"/>
              <a:t>(cells that eat)</a:t>
            </a:r>
            <a:endParaRPr lang="en-AU" b="1" dirty="0"/>
          </a:p>
          <a:p>
            <a:r>
              <a:rPr lang="en-AU" b="1" dirty="0"/>
              <a:t>Non – specific (secondary) </a:t>
            </a:r>
            <a:r>
              <a:rPr lang="en-AU" dirty="0"/>
              <a:t>form of immunity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b="1" dirty="0"/>
              <a:t>Blood clotting, inflammation and a fever </a:t>
            </a:r>
            <a:r>
              <a:rPr lang="en-AU" dirty="0"/>
              <a:t> are examples of immune responses conducted by the body</a:t>
            </a:r>
          </a:p>
          <a:p>
            <a:endParaRPr lang="en-AU" dirty="0"/>
          </a:p>
          <a:p>
            <a:r>
              <a:rPr lang="en-AU" b="1" dirty="0"/>
              <a:t>Do! </a:t>
            </a:r>
            <a:r>
              <a:rPr lang="en-AU" dirty="0"/>
              <a:t>Read the information on these processes on </a:t>
            </a:r>
            <a:r>
              <a:rPr lang="en-AU" b="1" dirty="0"/>
              <a:t>page 62 of </a:t>
            </a:r>
            <a:r>
              <a:rPr lang="en-AU" dirty="0"/>
              <a:t>Oxford and summarise these in your exercise books. </a:t>
            </a:r>
          </a:p>
        </p:txBody>
      </p:sp>
    </p:spTree>
    <p:extLst>
      <p:ext uri="{BB962C8B-B14F-4D97-AF65-F5344CB8AC3E}">
        <p14:creationId xmlns:p14="http://schemas.microsoft.com/office/powerpoint/2010/main" val="94216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https://www.youtube.com/watch?v=Py4R_Up2uBc</a:t>
            </a:r>
            <a:endParaRPr lang="en-AU" dirty="0"/>
          </a:p>
          <a:p>
            <a:endParaRPr lang="en-AU" dirty="0"/>
          </a:p>
          <a:p>
            <a:r>
              <a:rPr lang="en-AU" dirty="0"/>
              <a:t>Read page 28 + 29 of the Oxford Text</a:t>
            </a:r>
          </a:p>
          <a:p>
            <a:r>
              <a:rPr lang="en-AU" dirty="0"/>
              <a:t>Add any additional information to your notes</a:t>
            </a:r>
          </a:p>
          <a:p>
            <a:r>
              <a:rPr lang="en-AU" dirty="0"/>
              <a:t>Complete ‘check your learning questions 2.6’ on page 29. Write these in your exercise book.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4212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Phagocytosis</a:t>
            </a:r>
          </a:p>
        </p:txBody>
      </p:sp>
      <p:pic>
        <p:nvPicPr>
          <p:cNvPr id="4098" name="Picture 2" descr="Image result for second line of def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67" y="3212976"/>
            <a:ext cx="674806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05055E-C08A-1048-8CB7-DC6F503415AE}"/>
              </a:ext>
            </a:extLst>
          </p:cNvPr>
          <p:cNvSpPr txBox="1"/>
          <p:nvPr/>
        </p:nvSpPr>
        <p:spPr>
          <a:xfrm>
            <a:off x="430052" y="1700808"/>
            <a:ext cx="8256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Phagocytosis is a process conducted by white blood cells, where they surround and absorb pathogens to destroy them.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481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C9F2-2BBA-E045-A256-BEE9D070D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Third line of </a:t>
            </a:r>
            <a:r>
              <a:rPr lang="en-US" dirty="0" err="1"/>
              <a:t>defence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5F3D34-3674-B64C-9415-4EA49AE693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* Not assessed in final topic test*</a:t>
            </a:r>
          </a:p>
        </p:txBody>
      </p:sp>
    </p:spTree>
    <p:extLst>
      <p:ext uri="{BB962C8B-B14F-4D97-AF65-F5344CB8AC3E}">
        <p14:creationId xmlns:p14="http://schemas.microsoft.com/office/powerpoint/2010/main" val="3964001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Third Line of Defence </a:t>
            </a:r>
            <a:r>
              <a:rPr lang="en-AU" sz="2000" dirty="0"/>
              <a:t>*not assessed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91264" cy="4876800"/>
          </a:xfrm>
        </p:spPr>
        <p:txBody>
          <a:bodyPr/>
          <a:lstStyle/>
          <a:p>
            <a:r>
              <a:rPr lang="en-AU" dirty="0"/>
              <a:t>Pathogens that survive a non – specific attack in the second line of defence are targeted according to their type = </a:t>
            </a:r>
            <a:r>
              <a:rPr lang="en-AU" b="1" dirty="0"/>
              <a:t>Specific immunity</a:t>
            </a:r>
          </a:p>
          <a:p>
            <a:pPr marL="0" indent="0">
              <a:buNone/>
            </a:pPr>
            <a:endParaRPr lang="en-AU" b="1" dirty="0"/>
          </a:p>
          <a:p>
            <a:r>
              <a:rPr lang="en-AU" dirty="0"/>
              <a:t>Consists of </a:t>
            </a:r>
            <a:r>
              <a:rPr lang="en-AU" b="1" dirty="0"/>
              <a:t>B cells, antibodies and T cells</a:t>
            </a:r>
          </a:p>
          <a:p>
            <a:r>
              <a:rPr lang="en-AU" b="1" dirty="0"/>
              <a:t>Do! </a:t>
            </a:r>
            <a:r>
              <a:rPr lang="en-AU" dirty="0"/>
              <a:t>Read the information on page </a:t>
            </a:r>
            <a:r>
              <a:rPr lang="en-AU" b="1" dirty="0"/>
              <a:t>63</a:t>
            </a:r>
            <a:r>
              <a:rPr lang="en-AU" dirty="0"/>
              <a:t> of Oxford and summarise the role of each of the above cells/molecules. Record this in your exercise book. </a:t>
            </a:r>
          </a:p>
          <a:p>
            <a:pPr marL="0" indent="0">
              <a:buNone/>
            </a:pPr>
            <a:endParaRPr lang="en-AU" b="1" dirty="0"/>
          </a:p>
          <a:p>
            <a:r>
              <a:rPr lang="en-AU" dirty="0"/>
              <a:t>Antibodies remain in the body long after the disease has been defeated. This makes your body better equipped to fighting the same pathogen in the future  = </a:t>
            </a:r>
            <a:r>
              <a:rPr lang="en-AU" b="1" dirty="0"/>
              <a:t>Immunity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83173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Do! * Possible extension activity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74840" cy="4876800"/>
          </a:xfrm>
        </p:spPr>
        <p:txBody>
          <a:bodyPr/>
          <a:lstStyle/>
          <a:p>
            <a:r>
              <a:rPr lang="en-AU" dirty="0"/>
              <a:t>Complete the mind map to summarise the immune system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119826"/>
            <a:ext cx="3218901" cy="465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549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Think!!</a:t>
            </a:r>
          </a:p>
          <a:p>
            <a:r>
              <a:rPr lang="en-AU" dirty="0"/>
              <a:t>How do </a:t>
            </a:r>
            <a:r>
              <a:rPr lang="en-AU" b="1" dirty="0"/>
              <a:t>plants and animals </a:t>
            </a:r>
            <a:r>
              <a:rPr lang="en-AU" dirty="0"/>
              <a:t>get the </a:t>
            </a:r>
            <a:r>
              <a:rPr lang="en-AU" b="1" dirty="0"/>
              <a:t>oxygen</a:t>
            </a:r>
            <a:r>
              <a:rPr lang="en-AU" dirty="0"/>
              <a:t> needed to respire?</a:t>
            </a:r>
          </a:p>
        </p:txBody>
      </p:sp>
    </p:spTree>
    <p:extLst>
      <p:ext uri="{BB962C8B-B14F-4D97-AF65-F5344CB8AC3E}">
        <p14:creationId xmlns:p14="http://schemas.microsoft.com/office/powerpoint/2010/main" val="128268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Below are some </a:t>
            </a:r>
            <a:r>
              <a:rPr lang="en-AU" b="1" dirty="0"/>
              <a:t>structures</a:t>
            </a:r>
            <a:r>
              <a:rPr lang="en-AU" dirty="0"/>
              <a:t> used by plants and animals to bring oxygen into their bodies…</a:t>
            </a:r>
          </a:p>
        </p:txBody>
      </p:sp>
      <p:pic>
        <p:nvPicPr>
          <p:cNvPr id="4098" name="Picture 2" descr="Image result for lu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48" y="2708920"/>
            <a:ext cx="200106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gi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88840"/>
            <a:ext cx="3068472" cy="15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tom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509120"/>
            <a:ext cx="230425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insect gas exchan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28575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223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Think!!</a:t>
            </a:r>
          </a:p>
          <a:p>
            <a:r>
              <a:rPr lang="en-AU" dirty="0"/>
              <a:t>How do </a:t>
            </a:r>
            <a:r>
              <a:rPr lang="en-AU" b="1" dirty="0"/>
              <a:t>animals and plants </a:t>
            </a:r>
            <a:r>
              <a:rPr lang="en-AU" dirty="0"/>
              <a:t>get </a:t>
            </a:r>
            <a:r>
              <a:rPr lang="en-AU" b="1" dirty="0"/>
              <a:t>glucose</a:t>
            </a:r>
            <a:r>
              <a:rPr lang="en-AU" dirty="0"/>
              <a:t> needed to respire?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982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Cellular 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Animals = Consumers</a:t>
            </a:r>
          </a:p>
          <a:p>
            <a:r>
              <a:rPr lang="en-AU" b="1" dirty="0"/>
              <a:t>Plants = Producers</a:t>
            </a:r>
          </a:p>
          <a:p>
            <a:r>
              <a:rPr lang="en-AU" dirty="0"/>
              <a:t>Fungi = Decomposers</a:t>
            </a:r>
          </a:p>
          <a:p>
            <a:endParaRPr lang="en-AU" dirty="0"/>
          </a:p>
          <a:p>
            <a:r>
              <a:rPr lang="en-AU" dirty="0"/>
              <a:t>Think!!</a:t>
            </a:r>
          </a:p>
          <a:p>
            <a:r>
              <a:rPr lang="en-AU" dirty="0"/>
              <a:t>Can you name the process by which plants produce their own food?</a:t>
            </a:r>
          </a:p>
        </p:txBody>
      </p:sp>
    </p:spTree>
    <p:extLst>
      <p:ext uri="{BB962C8B-B14F-4D97-AF65-F5344CB8AC3E}">
        <p14:creationId xmlns:p14="http://schemas.microsoft.com/office/powerpoint/2010/main" val="172157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1C68-D591-5A46-961E-C74788C00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LIFE PROCESSES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3781D-5FD3-AA43-894A-61DBA1C7DD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Photosynthesis in Plants</a:t>
            </a:r>
          </a:p>
        </p:txBody>
      </p:sp>
    </p:spTree>
    <p:extLst>
      <p:ext uri="{BB962C8B-B14F-4D97-AF65-F5344CB8AC3E}">
        <p14:creationId xmlns:p14="http://schemas.microsoft.com/office/powerpoint/2010/main" val="1017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Photosynthesis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Photosynthesis is the process of using sunlight to create glucose needed for respiration</a:t>
            </a:r>
          </a:p>
          <a:p>
            <a:pPr marL="0" indent="0">
              <a:buNone/>
            </a:pPr>
            <a:endParaRPr lang="en-AU" b="1" dirty="0"/>
          </a:p>
          <a:p>
            <a:r>
              <a:rPr lang="en-AU" dirty="0"/>
              <a:t>Occurs in the </a:t>
            </a:r>
            <a:r>
              <a:rPr lang="en-AU" b="1" dirty="0"/>
              <a:t>chloroplasts</a:t>
            </a:r>
            <a:r>
              <a:rPr lang="en-AU" dirty="0"/>
              <a:t> in plant cells</a:t>
            </a:r>
          </a:p>
          <a:p>
            <a:endParaRPr lang="en-AU" b="1" dirty="0"/>
          </a:p>
          <a:p>
            <a:endParaRPr lang="en-AU" b="1" dirty="0"/>
          </a:p>
          <a:p>
            <a:pPr marL="0" indent="0" algn="ctr">
              <a:buNone/>
            </a:pPr>
            <a:r>
              <a:rPr lang="en-AU" sz="2000" b="1" dirty="0">
                <a:solidFill>
                  <a:srgbClr val="FF0000"/>
                </a:solidFill>
              </a:rPr>
              <a:t>Sunlight + Water + Carbon Dioxide </a:t>
            </a:r>
            <a:r>
              <a:rPr lang="en-AU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 Glucose + Oxygen</a:t>
            </a:r>
          </a:p>
          <a:p>
            <a:pPr marL="0" indent="0" algn="ctr">
              <a:buNone/>
            </a:pPr>
            <a:endParaRPr lang="en-AU" sz="2000" b="1" dirty="0"/>
          </a:p>
          <a:p>
            <a:pPr marL="0" indent="0" algn="ctr">
              <a:buNone/>
            </a:pPr>
            <a:endParaRPr lang="en-AU" sz="2000" b="1" dirty="0"/>
          </a:p>
          <a:p>
            <a:pPr marL="0" indent="0">
              <a:buNone/>
            </a:pPr>
            <a:endParaRPr lang="en-AU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94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https://www.youtube.com/watch?v=3XIyweZg6Sw</a:t>
            </a:r>
            <a:r>
              <a:rPr lang="en-AU" dirty="0"/>
              <a:t> </a:t>
            </a:r>
          </a:p>
          <a:p>
            <a:r>
              <a:rPr lang="en-AU" dirty="0">
                <a:hlinkClick r:id="rId3"/>
              </a:rPr>
              <a:t>https://www.youtube.com/watch?v=CL9A8YhwUps</a:t>
            </a:r>
            <a:r>
              <a:rPr lang="en-AU" dirty="0"/>
              <a:t>   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Read page 26 + 27 of the Oxford Text</a:t>
            </a:r>
          </a:p>
          <a:p>
            <a:r>
              <a:rPr lang="en-AU" dirty="0"/>
              <a:t>Add any additional information to your notes</a:t>
            </a:r>
          </a:p>
          <a:p>
            <a:r>
              <a:rPr lang="en-AU" dirty="0"/>
              <a:t>Complete ‘check your learning questions 2.5’ on page 27. Write these in your exercise book.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918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much do you remember??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Complete the </a:t>
            </a:r>
            <a:r>
              <a:rPr lang="en-AU" b="1" dirty="0"/>
              <a:t>Biology Introduction Crosswords</a:t>
            </a:r>
            <a:r>
              <a:rPr lang="en-AU" dirty="0"/>
              <a:t> to test how much you remember from last year….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924944"/>
            <a:ext cx="2492840" cy="337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864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5134-5A85-DC4B-91C9-3FDD001D8A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Life processes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3C1C0-56F8-C047-9BA7-6D9E0694C9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Photosynthesis and Respiration</a:t>
            </a:r>
          </a:p>
        </p:txBody>
      </p:sp>
    </p:spTree>
    <p:extLst>
      <p:ext uri="{BB962C8B-B14F-4D97-AF65-F5344CB8AC3E}">
        <p14:creationId xmlns:p14="http://schemas.microsoft.com/office/powerpoint/2010/main" val="3881874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7338A-B6AE-7B41-AC8A-7C38DDDE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F02F-4BAD-2540-B536-09CE2BDBE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your exercise books draw a diagram (with annotations) which shows the relationship between plants and animals and the processes of photosynthesis and respiration. </a:t>
            </a:r>
          </a:p>
          <a:p>
            <a:r>
              <a:rPr lang="en-US" dirty="0"/>
              <a:t>Include the following key terms in your diagram (you may draw these and label them, or simply just have the words on your diagram): oxygen, glucose, carbon dioxide, water, sunlight, chloroplast, mitochondria, energy </a:t>
            </a:r>
          </a:p>
        </p:txBody>
      </p:sp>
    </p:spTree>
    <p:extLst>
      <p:ext uri="{BB962C8B-B14F-4D97-AF65-F5344CB8AC3E}">
        <p14:creationId xmlns:p14="http://schemas.microsoft.com/office/powerpoint/2010/main" val="3470652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3202-75B3-974A-AE9E-AD1A01555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Organism levels of organisation</a:t>
            </a:r>
          </a:p>
        </p:txBody>
      </p:sp>
    </p:spTree>
    <p:extLst>
      <p:ext uri="{BB962C8B-B14F-4D97-AF65-F5344CB8AC3E}">
        <p14:creationId xmlns:p14="http://schemas.microsoft.com/office/powerpoint/2010/main" val="394188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Cells..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AU" dirty="0"/>
              <a:t>All living things (organisms) are made up of cells and materials that are produced by cells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Cells are the smallest most basic structural unit of organisation in organisms. </a:t>
            </a:r>
            <a:r>
              <a:rPr lang="en-AU" b="1" u="sng" dirty="0"/>
              <a:t>Cells allow an organism to perform the life processes mentioned earlier in this unit!</a:t>
            </a:r>
          </a:p>
          <a:p>
            <a:endParaRPr lang="en-AU" dirty="0"/>
          </a:p>
          <a:p>
            <a:r>
              <a:rPr lang="en-AU" dirty="0"/>
              <a:t>Some organisms are </a:t>
            </a:r>
            <a:r>
              <a:rPr lang="en-AU" b="1" dirty="0"/>
              <a:t>single-celled</a:t>
            </a:r>
            <a:r>
              <a:rPr lang="en-AU" dirty="0"/>
              <a:t>, while others are </a:t>
            </a:r>
            <a:r>
              <a:rPr lang="en-AU" b="1" dirty="0"/>
              <a:t>multi – cellular </a:t>
            </a:r>
          </a:p>
          <a:p>
            <a:endParaRPr lang="en-AU" b="1" dirty="0"/>
          </a:p>
          <a:p>
            <a:r>
              <a:rPr lang="en-AU" dirty="0"/>
              <a:t>Plant cells and animal cells have some features in common and others that are different..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b="1" dirty="0"/>
              <a:t>Think!</a:t>
            </a:r>
          </a:p>
          <a:p>
            <a:r>
              <a:rPr lang="en-AU" b="1" dirty="0"/>
              <a:t>Can you think of some similarities and differences between plant and animal cells?</a:t>
            </a:r>
          </a:p>
        </p:txBody>
      </p:sp>
    </p:spTree>
    <p:extLst>
      <p:ext uri="{BB962C8B-B14F-4D97-AF65-F5344CB8AC3E}">
        <p14:creationId xmlns:p14="http://schemas.microsoft.com/office/powerpoint/2010/main" val="3887162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Plant vs. Animal Cells</a:t>
            </a:r>
          </a:p>
        </p:txBody>
      </p:sp>
      <p:pic>
        <p:nvPicPr>
          <p:cNvPr id="1026" name="Picture 2" descr="Image result for plant cells and animal cells ven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31" y="1412776"/>
            <a:ext cx="6555096" cy="543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674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lant cells and animal cells ven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9" y="1484784"/>
            <a:ext cx="790839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56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Levels of Organisation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body of an organism is organised into </a:t>
            </a:r>
            <a:r>
              <a:rPr lang="en-AU" b="1" dirty="0"/>
              <a:t>5 structural levels</a:t>
            </a:r>
            <a:r>
              <a:rPr lang="en-AU" dirty="0"/>
              <a:t>….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2996952"/>
            <a:ext cx="36385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153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tructural organisation of the human bo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11" y="1412774"/>
            <a:ext cx="69723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6785172" y="3284984"/>
            <a:ext cx="582598" cy="59753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5810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Levels of Organisation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Complete the </a:t>
            </a:r>
            <a:r>
              <a:rPr lang="en-AU" b="1" dirty="0"/>
              <a:t>Levels of Organisation </a:t>
            </a:r>
            <a:r>
              <a:rPr lang="en-AU" dirty="0"/>
              <a:t>handout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492896"/>
            <a:ext cx="5769387" cy="388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202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Body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are </a:t>
            </a:r>
            <a:r>
              <a:rPr lang="en-AU" b="1" dirty="0"/>
              <a:t>9 systems </a:t>
            </a:r>
            <a:r>
              <a:rPr lang="en-AU" dirty="0"/>
              <a:t>of the human body….</a:t>
            </a:r>
          </a:p>
          <a:p>
            <a:endParaRPr lang="en-AU" dirty="0"/>
          </a:p>
          <a:p>
            <a:r>
              <a:rPr lang="en-AU" dirty="0"/>
              <a:t>Think!</a:t>
            </a:r>
          </a:p>
          <a:p>
            <a:r>
              <a:rPr lang="en-AU" dirty="0"/>
              <a:t>Can you name them?</a:t>
            </a:r>
          </a:p>
        </p:txBody>
      </p:sp>
    </p:spTree>
    <p:extLst>
      <p:ext uri="{BB962C8B-B14F-4D97-AF65-F5344CB8AC3E}">
        <p14:creationId xmlns:p14="http://schemas.microsoft.com/office/powerpoint/2010/main" val="69042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AU" dirty="0"/>
              <a:t>CELL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5961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548680"/>
            <a:ext cx="8229600" cy="990600"/>
          </a:xfrm>
        </p:spPr>
        <p:txBody>
          <a:bodyPr/>
          <a:lstStyle/>
          <a:p>
            <a:r>
              <a:rPr lang="en-AU" dirty="0"/>
              <a:t>Body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Circulatory System</a:t>
            </a:r>
          </a:p>
          <a:p>
            <a:r>
              <a:rPr lang="en-AU" dirty="0"/>
              <a:t>Respiratory System</a:t>
            </a:r>
          </a:p>
          <a:p>
            <a:r>
              <a:rPr lang="en-AU" dirty="0"/>
              <a:t>Digestive System</a:t>
            </a:r>
          </a:p>
          <a:p>
            <a:r>
              <a:rPr lang="en-AU" dirty="0"/>
              <a:t>Excretory System</a:t>
            </a:r>
          </a:p>
          <a:p>
            <a:r>
              <a:rPr lang="en-AU" dirty="0"/>
              <a:t>Musculoskeletal System</a:t>
            </a:r>
          </a:p>
          <a:p>
            <a:r>
              <a:rPr lang="en-AU" dirty="0"/>
              <a:t>Reproductory System</a:t>
            </a:r>
          </a:p>
          <a:p>
            <a:r>
              <a:rPr lang="en-AU" dirty="0"/>
              <a:t>Nervous System</a:t>
            </a:r>
          </a:p>
          <a:p>
            <a:r>
              <a:rPr lang="en-AU" dirty="0"/>
              <a:t>Endocrine System</a:t>
            </a:r>
          </a:p>
          <a:p>
            <a:r>
              <a:rPr lang="en-AU" dirty="0"/>
              <a:t>Lymphatic System</a:t>
            </a:r>
          </a:p>
          <a:p>
            <a:endParaRPr lang="en-AU" dirty="0"/>
          </a:p>
        </p:txBody>
      </p:sp>
      <p:sp>
        <p:nvSpPr>
          <p:cNvPr id="4" name="AutoShape 2" descr="Image result for body system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" name="AutoShape 4" descr="Image result for body system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7175" name="Picture 7" descr="Stylized human body anatomy chart: skeletal, muscular, circulatory, nervous and digestive systems. Flat cartoon styl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2"/>
            <a:ext cx="3901457" cy="490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996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ody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50620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0407-249C-4B4D-AAC1-C4CDE95E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1B69-4BF7-364F-9C15-6516C3C4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back to year 8….</a:t>
            </a:r>
          </a:p>
          <a:p>
            <a:r>
              <a:rPr lang="en-US" dirty="0"/>
              <a:t>For each of the systems mentioned on slide 30, briefly describe the function of that system in your exercise books. </a:t>
            </a:r>
          </a:p>
          <a:p>
            <a:r>
              <a:rPr lang="en-US" i="1" dirty="0"/>
              <a:t>For example: The circulatory system is responsible for transporting nutrients, gases and wastes to and from the body cells. </a:t>
            </a:r>
          </a:p>
        </p:txBody>
      </p:sp>
    </p:spTree>
    <p:extLst>
      <p:ext uri="{BB962C8B-B14F-4D97-AF65-F5344CB8AC3E}">
        <p14:creationId xmlns:p14="http://schemas.microsoft.com/office/powerpoint/2010/main" val="1224566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Plant Systems/Structures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Plants, like animals have structures and systems that  allow them to function.</a:t>
            </a:r>
          </a:p>
          <a:p>
            <a:endParaRPr lang="en-AU" dirty="0"/>
          </a:p>
          <a:p>
            <a:r>
              <a:rPr lang="en-AU" dirty="0"/>
              <a:t>Some key structures include:</a:t>
            </a:r>
          </a:p>
          <a:p>
            <a:r>
              <a:rPr lang="en-AU" b="1" dirty="0"/>
              <a:t>Stomata</a:t>
            </a:r>
          </a:p>
          <a:p>
            <a:r>
              <a:rPr lang="en-AU" b="1" dirty="0"/>
              <a:t>Roots </a:t>
            </a:r>
          </a:p>
          <a:p>
            <a:r>
              <a:rPr lang="en-AU" b="1" dirty="0"/>
              <a:t>Xylem</a:t>
            </a:r>
          </a:p>
          <a:p>
            <a:r>
              <a:rPr lang="en-AU" b="1" dirty="0"/>
              <a:t>Phloem</a:t>
            </a:r>
          </a:p>
          <a:p>
            <a:endParaRPr lang="en-AU" b="1" dirty="0"/>
          </a:p>
          <a:p>
            <a:r>
              <a:rPr lang="en-AU" b="1" dirty="0"/>
              <a:t>In your exercise books write a </a:t>
            </a:r>
            <a:r>
              <a:rPr lang="en-AU" b="1" u="sng" dirty="0"/>
              <a:t>brief </a:t>
            </a:r>
            <a:r>
              <a:rPr lang="en-AU" b="1" dirty="0"/>
              <a:t>description of the role of each of these structures. You can use the internet to help you. </a:t>
            </a:r>
          </a:p>
        </p:txBody>
      </p:sp>
    </p:spTree>
    <p:extLst>
      <p:ext uri="{BB962C8B-B14F-4D97-AF65-F5344CB8AC3E}">
        <p14:creationId xmlns:p14="http://schemas.microsoft.com/office/powerpoint/2010/main" val="2172473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https://www.youtube.com/watch?v=KIug9Foou3s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457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Complete the </a:t>
            </a:r>
            <a:r>
              <a:rPr lang="en-AU" b="1" dirty="0"/>
              <a:t>Systems of Plants and Animals </a:t>
            </a:r>
            <a:r>
              <a:rPr lang="en-AU" dirty="0"/>
              <a:t>handout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6"/>
            <a:ext cx="7769635" cy="254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047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DAC5-0D99-4243-958A-819A2B075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Transport across membranes </a:t>
            </a:r>
          </a:p>
        </p:txBody>
      </p:sp>
    </p:spTree>
    <p:extLst>
      <p:ext uri="{BB962C8B-B14F-4D97-AF65-F5344CB8AC3E}">
        <p14:creationId xmlns:p14="http://schemas.microsoft.com/office/powerpoint/2010/main" val="4033398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is this necessary?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As you will recall </a:t>
            </a:r>
            <a:r>
              <a:rPr lang="en-AU" b="1" dirty="0"/>
              <a:t>multi-cellular</a:t>
            </a:r>
            <a:r>
              <a:rPr lang="en-AU" dirty="0"/>
              <a:t> organisms are made up of many cells</a:t>
            </a:r>
          </a:p>
          <a:p>
            <a:r>
              <a:rPr lang="en-AU" dirty="0"/>
              <a:t>Each cell has requirements….</a:t>
            </a:r>
          </a:p>
          <a:p>
            <a:endParaRPr lang="en-AU" dirty="0"/>
          </a:p>
          <a:p>
            <a:r>
              <a:rPr lang="en-AU" dirty="0"/>
              <a:t>Think!</a:t>
            </a:r>
          </a:p>
          <a:p>
            <a:r>
              <a:rPr lang="en-AU" dirty="0"/>
              <a:t>Can you recall these?</a:t>
            </a:r>
          </a:p>
          <a:p>
            <a:r>
              <a:rPr lang="en-AU" dirty="0"/>
              <a:t>How do cells receive and remove these substances?</a:t>
            </a:r>
          </a:p>
        </p:txBody>
      </p:sp>
    </p:spTree>
    <p:extLst>
      <p:ext uri="{BB962C8B-B14F-4D97-AF65-F5344CB8AC3E}">
        <p14:creationId xmlns:p14="http://schemas.microsoft.com/office/powerpoint/2010/main" val="3014134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is transport necessary?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Cells need to be able to exchange substances (requirements) between each other. </a:t>
            </a:r>
          </a:p>
          <a:p>
            <a:r>
              <a:rPr lang="en-AU" dirty="0"/>
              <a:t>Even though cells appear to be rubbing against each other the immediate environment surrounding a cell is known as </a:t>
            </a:r>
            <a:r>
              <a:rPr lang="en-AU" b="1" dirty="0"/>
              <a:t>tissue fluid</a:t>
            </a:r>
            <a:r>
              <a:rPr lang="en-AU" dirty="0"/>
              <a:t>. We call this fluid the </a:t>
            </a:r>
            <a:r>
              <a:rPr lang="en-AU" b="1" dirty="0"/>
              <a:t>extracellular fluid</a:t>
            </a:r>
            <a:r>
              <a:rPr lang="en-AU" dirty="0"/>
              <a:t> (the fluid outside the cell)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282721"/>
            <a:ext cx="5262216" cy="234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157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How are substances transported in and out of the cell?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72816"/>
            <a:ext cx="8229600" cy="4876800"/>
          </a:xfrm>
        </p:spPr>
        <p:txBody>
          <a:bodyPr/>
          <a:lstStyle/>
          <a:p>
            <a:r>
              <a:rPr lang="en-AU" dirty="0"/>
              <a:t>Each cell is surrounded by a </a:t>
            </a:r>
            <a:r>
              <a:rPr lang="en-AU" b="1" dirty="0"/>
              <a:t>cell membrane</a:t>
            </a:r>
            <a:r>
              <a:rPr lang="en-AU" dirty="0"/>
              <a:t> which creates a barrier between the contents in the cell and outside the cell (extracellular fluid). </a:t>
            </a:r>
          </a:p>
          <a:p>
            <a:r>
              <a:rPr lang="en-AU" dirty="0"/>
              <a:t>The cell membrane is said to be </a:t>
            </a:r>
            <a:r>
              <a:rPr lang="en-AU" b="1" dirty="0"/>
              <a:t>semi-permeable</a:t>
            </a:r>
            <a:r>
              <a:rPr lang="en-AU" dirty="0"/>
              <a:t>, meaning they allow certain substances to come in while keeping other out</a:t>
            </a:r>
          </a:p>
          <a:p>
            <a:endParaRPr lang="en-AU" dirty="0"/>
          </a:p>
          <a:p>
            <a:r>
              <a:rPr lang="en-AU" b="1" dirty="0"/>
              <a:t>Think! </a:t>
            </a:r>
          </a:p>
          <a:p>
            <a:r>
              <a:rPr lang="en-AU" b="1" dirty="0"/>
              <a:t>Can you think of some everyday objects/structures that allow some things to pass through, whilst keeping others out?</a:t>
            </a:r>
          </a:p>
        </p:txBody>
      </p:sp>
    </p:spTree>
    <p:extLst>
      <p:ext uri="{BB962C8B-B14F-4D97-AF65-F5344CB8AC3E}">
        <p14:creationId xmlns:p14="http://schemas.microsoft.com/office/powerpoint/2010/main" val="325972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Alive?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Think!!</a:t>
            </a:r>
          </a:p>
          <a:p>
            <a:r>
              <a:rPr lang="en-AU" dirty="0"/>
              <a:t>Can you recall how we classify something as a living thing?</a:t>
            </a:r>
          </a:p>
        </p:txBody>
      </p:sp>
      <p:pic>
        <p:nvPicPr>
          <p:cNvPr id="1026" name="Picture 2" descr="Image result for living or nonliv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92896"/>
            <a:ext cx="542930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280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ell membr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380202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ell membr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82" y="1916832"/>
            <a:ext cx="467787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818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How are substances transported across the cell membrane?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are two </a:t>
            </a:r>
            <a:r>
              <a:rPr lang="en-AU" b="1" dirty="0"/>
              <a:t>passive</a:t>
            </a:r>
            <a:r>
              <a:rPr lang="en-AU" dirty="0"/>
              <a:t> processes (require no energy) that allow substance to move from one cell to another:</a:t>
            </a:r>
          </a:p>
          <a:p>
            <a:pPr marL="457200" indent="-457200">
              <a:buAutoNum type="arabicPeriod"/>
            </a:pPr>
            <a:r>
              <a:rPr lang="en-AU" b="1" dirty="0"/>
              <a:t>Diffusion</a:t>
            </a:r>
          </a:p>
          <a:p>
            <a:pPr marL="457200" indent="-457200">
              <a:buAutoNum type="arabicPeriod"/>
            </a:pPr>
            <a:r>
              <a:rPr lang="en-AU" b="1" dirty="0"/>
              <a:t>Osmosis</a:t>
            </a:r>
          </a:p>
        </p:txBody>
      </p:sp>
      <p:pic>
        <p:nvPicPr>
          <p:cNvPr id="5122" name="Picture 2" descr="Image result for ce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068960"/>
            <a:ext cx="507656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52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The random movement of particles from a region of high concentration to a region of low concentration</a:t>
            </a:r>
          </a:p>
          <a:p>
            <a:pPr marL="0" indent="0">
              <a:buNone/>
            </a:pPr>
            <a:endParaRPr lang="en-AU" b="1" dirty="0"/>
          </a:p>
          <a:p>
            <a:r>
              <a:rPr lang="en-AU" dirty="0"/>
              <a:t>Think!</a:t>
            </a:r>
          </a:p>
          <a:p>
            <a:r>
              <a:rPr lang="en-AU" dirty="0"/>
              <a:t>Can we think of everyday examples of diffusion??</a:t>
            </a:r>
          </a:p>
        </p:txBody>
      </p:sp>
      <p:sp>
        <p:nvSpPr>
          <p:cNvPr id="4" name="AutoShape 2" descr="Image result for diffus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" name="AutoShape 4" descr="Image result for diffus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789040"/>
            <a:ext cx="4391273" cy="273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140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3852-DAD4-F44F-8234-80B3F26F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at home…</a:t>
            </a:r>
          </a:p>
        </p:txBody>
      </p:sp>
      <p:pic>
        <p:nvPicPr>
          <p:cNvPr id="1026" name="Picture 2" descr="Osmosis and Diffusion…and Gummy Bears. – Mr. Granato's Science Class">
            <a:extLst>
              <a:ext uri="{FF2B5EF4-FFF2-40B4-BE49-F238E27FC236}">
                <a16:creationId xmlns:a16="http://schemas.microsoft.com/office/drawing/2014/main" id="{48A918D0-D1A0-754C-8141-EC73A234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11" y="1916832"/>
            <a:ext cx="4584171" cy="34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d Diffuser - Kai | MECCA">
            <a:extLst>
              <a:ext uri="{FF2B5EF4-FFF2-40B4-BE49-F238E27FC236}">
                <a16:creationId xmlns:a16="http://schemas.microsoft.com/office/drawing/2014/main" id="{49866268-A03C-514E-A140-336700F8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693" y="1916832"/>
            <a:ext cx="381642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666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Occurs in </a:t>
            </a:r>
            <a:r>
              <a:rPr lang="en-AU" b="1" dirty="0"/>
              <a:t>gases and liquids</a:t>
            </a:r>
            <a:r>
              <a:rPr lang="en-AU" dirty="0"/>
              <a:t> as the molecules are always moving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Substances which can easily enter cells via diffusion include: oxygen, carbon dioxide, alcohol, steroids, substances that dissolve in fats</a:t>
            </a:r>
          </a:p>
        </p:txBody>
      </p:sp>
      <p:pic>
        <p:nvPicPr>
          <p:cNvPr id="4" name="Picture 2" descr="Image result for cell trans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149080"/>
            <a:ext cx="4665122" cy="239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44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ells and extracellular flu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7" y="1484784"/>
            <a:ext cx="8932912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95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D16E-5414-A04A-9422-80D817C1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DF8B7-82A4-9E45-983B-AEC7C821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https://www.youtube.com/watch?v=jhszFBtBPoI</a:t>
            </a:r>
          </a:p>
          <a:p>
            <a:r>
              <a:rPr lang="en-US" dirty="0">
                <a:hlinkClick r:id="rId2"/>
              </a:rPr>
              <a:t>https://www.youtube.com/watch?v=c_IYK8sy0QA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62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C3FA-B3DF-DC4C-82E7-2654C818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3077-93C2-484C-89CD-823B2FE7C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your exercise books draw a diagram of simple diffusion in the cell (see image below for reference). Annotate the diagram to explain the net movement of particles. </a:t>
            </a:r>
          </a:p>
        </p:txBody>
      </p:sp>
      <p:pic>
        <p:nvPicPr>
          <p:cNvPr id="2050" name="Picture 2" descr="Simple Diffusion – Definition With Examples and Diagram">
            <a:extLst>
              <a:ext uri="{FF2B5EF4-FFF2-40B4-BE49-F238E27FC236}">
                <a16:creationId xmlns:a16="http://schemas.microsoft.com/office/drawing/2014/main" id="{626D332A-24CF-0F47-B141-9BF23F16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26194"/>
            <a:ext cx="4644008" cy="32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933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FFBA-C082-DA4D-BD29-26E46F18E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Diffusion in the body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E07696-23E6-1844-A477-3DB438A60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23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Diffusion of Oxygen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Oxygen diffuses </a:t>
            </a:r>
            <a:r>
              <a:rPr lang="en-AU" b="1" dirty="0"/>
              <a:t>into</a:t>
            </a:r>
            <a:r>
              <a:rPr lang="en-AU" dirty="0"/>
              <a:t> cells because the cell is constantly </a:t>
            </a:r>
            <a:r>
              <a:rPr lang="en-AU" b="1" dirty="0"/>
              <a:t>using</a:t>
            </a:r>
            <a:r>
              <a:rPr lang="en-AU" dirty="0"/>
              <a:t> oxygen for respiration. This means there is always a </a:t>
            </a:r>
            <a:r>
              <a:rPr lang="en-AU" b="1" dirty="0"/>
              <a:t>lower concentration</a:t>
            </a:r>
            <a:r>
              <a:rPr lang="en-AU" dirty="0"/>
              <a:t> of oxygen in the cell than outside the cell. </a:t>
            </a:r>
          </a:p>
        </p:txBody>
      </p:sp>
      <p:pic>
        <p:nvPicPr>
          <p:cNvPr id="7170" name="Picture 2" descr="Image result for diffu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33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MRS GREN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All living things will perform each of the following processes:</a:t>
            </a:r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M</a:t>
            </a:r>
            <a:r>
              <a:rPr lang="en-AU" dirty="0"/>
              <a:t>OVEMENT</a:t>
            </a:r>
          </a:p>
          <a:p>
            <a:r>
              <a:rPr lang="en-AU" dirty="0">
                <a:solidFill>
                  <a:schemeClr val="accent1"/>
                </a:solidFill>
              </a:rPr>
              <a:t>R</a:t>
            </a:r>
            <a:r>
              <a:rPr lang="en-AU" dirty="0"/>
              <a:t>ESPIRATION</a:t>
            </a:r>
          </a:p>
          <a:p>
            <a:r>
              <a:rPr lang="en-AU" dirty="0">
                <a:solidFill>
                  <a:schemeClr val="accent1"/>
                </a:solidFill>
              </a:rPr>
              <a:t>S</a:t>
            </a:r>
            <a:r>
              <a:rPr lang="en-AU" dirty="0"/>
              <a:t>ENSITIVITY</a:t>
            </a:r>
          </a:p>
          <a:p>
            <a:r>
              <a:rPr lang="en-AU" dirty="0">
                <a:solidFill>
                  <a:schemeClr val="accent1"/>
                </a:solidFill>
              </a:rPr>
              <a:t>G</a:t>
            </a:r>
            <a:r>
              <a:rPr lang="en-AU" dirty="0"/>
              <a:t>ROWTH</a:t>
            </a:r>
          </a:p>
          <a:p>
            <a:r>
              <a:rPr lang="en-AU" dirty="0">
                <a:solidFill>
                  <a:schemeClr val="accent1"/>
                </a:solidFill>
              </a:rPr>
              <a:t>R</a:t>
            </a:r>
            <a:r>
              <a:rPr lang="en-AU" dirty="0"/>
              <a:t>EPRODUCTION</a:t>
            </a:r>
          </a:p>
          <a:p>
            <a:r>
              <a:rPr lang="en-AU" dirty="0">
                <a:solidFill>
                  <a:schemeClr val="accent1"/>
                </a:solidFill>
              </a:rPr>
              <a:t>E</a:t>
            </a:r>
            <a:r>
              <a:rPr lang="en-AU" dirty="0"/>
              <a:t>XCRETION</a:t>
            </a:r>
          </a:p>
          <a:p>
            <a:r>
              <a:rPr lang="en-AU" dirty="0">
                <a:solidFill>
                  <a:schemeClr val="accent1"/>
                </a:solidFill>
              </a:rPr>
              <a:t>N</a:t>
            </a:r>
            <a:r>
              <a:rPr lang="en-AU" dirty="0"/>
              <a:t>UTRITION</a:t>
            </a:r>
          </a:p>
        </p:txBody>
      </p:sp>
      <p:pic>
        <p:nvPicPr>
          <p:cNvPr id="2050" name="Picture 2" descr="Image result for MRS GR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140968"/>
            <a:ext cx="22479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076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Diffusion of Carbon Dioxide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Carbon dioxide diffuses </a:t>
            </a:r>
            <a:r>
              <a:rPr lang="en-AU" b="1" dirty="0"/>
              <a:t>out</a:t>
            </a:r>
            <a:r>
              <a:rPr lang="en-AU" dirty="0"/>
              <a:t> of cells because carbon dioxide is constantly being </a:t>
            </a:r>
            <a:r>
              <a:rPr lang="en-AU" b="1" dirty="0"/>
              <a:t>produced</a:t>
            </a:r>
            <a:r>
              <a:rPr lang="en-AU" dirty="0"/>
              <a:t> via the process of respiration. Therefore there is always a </a:t>
            </a:r>
            <a:r>
              <a:rPr lang="en-AU" b="1" dirty="0"/>
              <a:t>higher concentration</a:t>
            </a:r>
            <a:r>
              <a:rPr lang="en-AU" dirty="0"/>
              <a:t> of carbon dioxide inside the cells than outside the cell.  </a:t>
            </a:r>
          </a:p>
        </p:txBody>
      </p:sp>
      <p:pic>
        <p:nvPicPr>
          <p:cNvPr id="11266" name="Picture 2" descr="Image result for diffu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861048"/>
            <a:ext cx="3823320" cy="250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93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diffusion of carbon dioxide out of c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06" y="980728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772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Diffusion of the Respiratory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Carbon dioxide and oxygen are exchanged between the alveoli in the lungs and the blood </a:t>
            </a:r>
          </a:p>
          <a:p>
            <a:endParaRPr lang="en-AU" b="1" dirty="0"/>
          </a:p>
          <a:p>
            <a:r>
              <a:rPr lang="en-AU" dirty="0"/>
              <a:t>When we breathe in:</a:t>
            </a:r>
          </a:p>
          <a:p>
            <a:pPr lvl="1"/>
            <a:r>
              <a:rPr lang="en-AU" b="1" dirty="0">
                <a:solidFill>
                  <a:srgbClr val="FF0000"/>
                </a:solidFill>
              </a:rPr>
              <a:t>High concentration of oxygen in the alveoli</a:t>
            </a:r>
          </a:p>
          <a:p>
            <a:pPr lvl="1"/>
            <a:r>
              <a:rPr lang="en-AU" b="1" dirty="0">
                <a:solidFill>
                  <a:schemeClr val="tx2">
                    <a:lumMod val="75000"/>
                  </a:schemeClr>
                </a:solidFill>
              </a:rPr>
              <a:t>Low concentration of carbon dioxide in the alveoli</a:t>
            </a:r>
          </a:p>
          <a:p>
            <a:pPr marL="274320" lvl="1" indent="0">
              <a:buNone/>
            </a:pPr>
            <a:endParaRPr lang="en-AU" b="1" dirty="0">
              <a:solidFill>
                <a:srgbClr val="0070C0"/>
              </a:solidFill>
            </a:endParaRPr>
          </a:p>
          <a:p>
            <a:pPr lvl="1"/>
            <a:r>
              <a:rPr lang="en-AU" b="1" dirty="0">
                <a:solidFill>
                  <a:srgbClr val="0070C0"/>
                </a:solidFill>
              </a:rPr>
              <a:t>High concentration of carbon dioxide in the blood</a:t>
            </a:r>
          </a:p>
          <a:p>
            <a:pPr lvl="1"/>
            <a:r>
              <a:rPr lang="en-A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Low concentration of oxygen in the blood</a:t>
            </a:r>
          </a:p>
          <a:p>
            <a:pPr marL="274320" lvl="1" indent="0">
              <a:buNone/>
            </a:pPr>
            <a:endParaRPr lang="en-AU" dirty="0"/>
          </a:p>
          <a:p>
            <a:pPr lvl="1"/>
            <a:r>
              <a:rPr lang="en-AU" b="1" dirty="0"/>
              <a:t>Oxygen diffuses from alveoli </a:t>
            </a:r>
            <a:r>
              <a:rPr lang="en-AU" b="1" dirty="0">
                <a:sym typeface="Wingdings" panose="05000000000000000000" pitchFamily="2" charset="2"/>
              </a:rPr>
              <a:t> blood</a:t>
            </a:r>
          </a:p>
          <a:p>
            <a:pPr lvl="1"/>
            <a:r>
              <a:rPr lang="en-AU" b="1" dirty="0">
                <a:sym typeface="Wingdings" panose="05000000000000000000" pitchFamily="2" charset="2"/>
              </a:rPr>
              <a:t>Carbon Dioxide diffuses from blood  alveoli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588609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diffusion of carbon dioxide out of c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36712"/>
            <a:ext cx="8460432" cy="54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831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Diffusion in the Circulatory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Substances needed by the cells are in high concentration in the blood </a:t>
            </a:r>
            <a:r>
              <a:rPr lang="en-AU" dirty="0">
                <a:sym typeface="Wingdings" panose="05000000000000000000" pitchFamily="2" charset="2"/>
              </a:rPr>
              <a:t> diffuse into the cell via </a:t>
            </a:r>
            <a:r>
              <a:rPr lang="en-AU" b="1" dirty="0">
                <a:sym typeface="Wingdings" panose="05000000000000000000" pitchFamily="2" charset="2"/>
              </a:rPr>
              <a:t>capillaries</a:t>
            </a:r>
          </a:p>
          <a:p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Wastes produced by the cells are in high concentration in the cell  diffuse into the blood via </a:t>
            </a:r>
            <a:r>
              <a:rPr lang="en-AU" b="1" dirty="0">
                <a:sym typeface="Wingdings" panose="05000000000000000000" pitchFamily="2" charset="2"/>
              </a:rPr>
              <a:t>capillaries</a:t>
            </a:r>
            <a:endParaRPr lang="en-AU" dirty="0"/>
          </a:p>
        </p:txBody>
      </p:sp>
      <p:pic>
        <p:nvPicPr>
          <p:cNvPr id="15362" name="Picture 2" descr="Image result for diffusion cell to blo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77281"/>
            <a:ext cx="500062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543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diffusion cell to blo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692696"/>
            <a:ext cx="7992888" cy="580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5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8F71-AB2E-314C-9F0D-96390A99C1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 of Structures allowing diffusion</a:t>
            </a:r>
          </a:p>
        </p:txBody>
      </p:sp>
    </p:spTree>
    <p:extLst>
      <p:ext uri="{BB962C8B-B14F-4D97-AF65-F5344CB8AC3E}">
        <p14:creationId xmlns:p14="http://schemas.microsoft.com/office/powerpoint/2010/main" val="12751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Diffusion in the Digestive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Digested substances are in high concentration in the intestines </a:t>
            </a:r>
            <a:r>
              <a:rPr lang="en-AU" dirty="0">
                <a:sym typeface="Wingdings" panose="05000000000000000000" pitchFamily="2" charset="2"/>
              </a:rPr>
              <a:t> diffuse into the blood through the </a:t>
            </a:r>
            <a:r>
              <a:rPr lang="en-AU" b="1" dirty="0">
                <a:sym typeface="Wingdings" panose="05000000000000000000" pitchFamily="2" charset="2"/>
              </a:rPr>
              <a:t>villi</a:t>
            </a:r>
          </a:p>
          <a:p>
            <a:endParaRPr lang="en-AU" dirty="0">
              <a:sym typeface="Wingdings" panose="05000000000000000000" pitchFamily="2" charset="2"/>
            </a:endParaRPr>
          </a:p>
          <a:p>
            <a:endParaRPr lang="en-AU" dirty="0"/>
          </a:p>
        </p:txBody>
      </p:sp>
      <p:pic>
        <p:nvPicPr>
          <p:cNvPr id="1026" name="Picture 2" descr="Image result for vill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87847"/>
            <a:ext cx="3699520" cy="369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ll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0968"/>
            <a:ext cx="421656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584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Features which assist in diffusion..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</a:t>
            </a:r>
            <a:r>
              <a:rPr lang="en-AU" b="1" dirty="0"/>
              <a:t>alveoli, capillaries and villi </a:t>
            </a:r>
            <a:r>
              <a:rPr lang="en-AU" dirty="0"/>
              <a:t>are all specially suited to perform the process of diffusion. 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They all have the following features:</a:t>
            </a:r>
          </a:p>
          <a:p>
            <a:pPr marL="457200" indent="-457200">
              <a:buAutoNum type="arabicPeriod"/>
            </a:pPr>
            <a:r>
              <a:rPr lang="en-AU" b="1" dirty="0"/>
              <a:t>They are thin (one cell thick)</a:t>
            </a:r>
          </a:p>
          <a:p>
            <a:pPr marL="457200" indent="-457200">
              <a:buAutoNum type="arabicPeriod"/>
            </a:pPr>
            <a:r>
              <a:rPr lang="en-AU" b="1" dirty="0"/>
              <a:t>They are all moist</a:t>
            </a:r>
          </a:p>
          <a:p>
            <a:pPr marL="457200" indent="-457200">
              <a:buAutoNum type="arabicPeriod"/>
            </a:pPr>
            <a:r>
              <a:rPr lang="en-AU" b="1" dirty="0"/>
              <a:t>They all have a large surface area</a:t>
            </a:r>
          </a:p>
          <a:p>
            <a:pPr marL="457200" indent="-457200">
              <a:buAutoNum type="arabicPeriod"/>
            </a:pPr>
            <a:r>
              <a:rPr lang="en-AU" b="1" dirty="0"/>
              <a:t>They are all vascular </a:t>
            </a:r>
          </a:p>
        </p:txBody>
      </p:sp>
    </p:spTree>
    <p:extLst>
      <p:ext uri="{BB962C8B-B14F-4D97-AF65-F5344CB8AC3E}">
        <p14:creationId xmlns:p14="http://schemas.microsoft.com/office/powerpoint/2010/main" val="2790564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Watch!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https://www.youtube.com/watch?v=PRi6uHDKeW4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61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Watch!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https://www.youtube.com/watch?v=jpO52VTHecQ</a:t>
            </a:r>
            <a:r>
              <a:rPr lang="en-AU" dirty="0"/>
              <a:t> </a:t>
            </a:r>
          </a:p>
          <a:p>
            <a:r>
              <a:rPr lang="en-AU" dirty="0">
                <a:hlinkClick r:id="rId3"/>
              </a:rPr>
              <a:t>https://www.youtube.com/watch?v=cQPVXrV0GNA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986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Diffusion in cells practical activity</a:t>
            </a:r>
          </a:p>
        </p:txBody>
      </p:sp>
    </p:spTree>
    <p:extLst>
      <p:ext uri="{BB962C8B-B14F-4D97-AF65-F5344CB8AC3E}">
        <p14:creationId xmlns:p14="http://schemas.microsoft.com/office/powerpoint/2010/main" val="3243503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0BF0-3539-6F40-97FC-A8F60C5B25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Diffusion of water  - osmosis</a:t>
            </a:r>
          </a:p>
        </p:txBody>
      </p:sp>
    </p:spTree>
    <p:extLst>
      <p:ext uri="{BB962C8B-B14F-4D97-AF65-F5344CB8AC3E}">
        <p14:creationId xmlns:p14="http://schemas.microsoft.com/office/powerpoint/2010/main" val="587127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Osmosis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When </a:t>
            </a:r>
            <a:r>
              <a:rPr lang="en-AU" b="1" dirty="0"/>
              <a:t>water</a:t>
            </a:r>
            <a:r>
              <a:rPr lang="en-AU" dirty="0"/>
              <a:t> diffuses from a </a:t>
            </a:r>
            <a:r>
              <a:rPr lang="en-AU" b="1" dirty="0"/>
              <a:t>dilute solution</a:t>
            </a:r>
            <a:r>
              <a:rPr lang="en-AU" dirty="0"/>
              <a:t> to a </a:t>
            </a:r>
            <a:r>
              <a:rPr lang="en-AU" b="1" dirty="0"/>
              <a:t>concentrated solution</a:t>
            </a:r>
            <a:endParaRPr lang="en-AU" dirty="0"/>
          </a:p>
          <a:p>
            <a:endParaRPr lang="en-AU" dirty="0"/>
          </a:p>
        </p:txBody>
      </p:sp>
      <p:pic>
        <p:nvPicPr>
          <p:cNvPr id="12290" name="Picture 2" descr="Image result for osmo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0968"/>
            <a:ext cx="51911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37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osmo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" y="1052736"/>
            <a:ext cx="8681996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39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Osmosis practical activity</a:t>
            </a:r>
          </a:p>
        </p:txBody>
      </p:sp>
    </p:spTree>
    <p:extLst>
      <p:ext uri="{BB962C8B-B14F-4D97-AF65-F5344CB8AC3E}">
        <p14:creationId xmlns:p14="http://schemas.microsoft.com/office/powerpoint/2010/main" val="1741803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9F4F-240D-F048-970C-641F57B8C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Nervous control</a:t>
            </a:r>
          </a:p>
        </p:txBody>
      </p:sp>
    </p:spTree>
    <p:extLst>
      <p:ext uri="{BB962C8B-B14F-4D97-AF65-F5344CB8AC3E}">
        <p14:creationId xmlns:p14="http://schemas.microsoft.com/office/powerpoint/2010/main" val="4089039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does our nervous system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79" y="1524000"/>
            <a:ext cx="8229600" cy="4876800"/>
          </a:xfrm>
        </p:spPr>
        <p:txBody>
          <a:bodyPr/>
          <a:lstStyle/>
          <a:p>
            <a:r>
              <a:rPr lang="en-AU" dirty="0"/>
              <a:t>The nervous system allows our bodies to respond to changes in it’s environment</a:t>
            </a:r>
          </a:p>
          <a:p>
            <a:r>
              <a:rPr lang="en-AU" dirty="0"/>
              <a:t>The nervous system is responsible for the feeling of hunger, thirst and tiredness….</a:t>
            </a:r>
          </a:p>
          <a:p>
            <a:r>
              <a:rPr lang="en-AU" b="1" dirty="0"/>
              <a:t>The nervous system coordinates other body systems through electrical signals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22" y="3789040"/>
            <a:ext cx="399644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618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Watch!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https://www.youtube.com/watch?v=FssFyeKRCic</a:t>
            </a:r>
          </a:p>
          <a:p>
            <a:r>
              <a:rPr lang="en-AU" dirty="0">
                <a:hlinkClick r:id="rId2"/>
              </a:rPr>
              <a:t>https://www.youtube.com/watch?v=R0X-cFdUv3o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2575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 your 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sensory organs of our body </a:t>
            </a:r>
            <a:r>
              <a:rPr lang="en-AU" b="1" dirty="0"/>
              <a:t>receive stimuli from the environment</a:t>
            </a:r>
            <a:r>
              <a:rPr lang="en-AU" dirty="0"/>
              <a:t> and send this information to the brain where it is processed. </a:t>
            </a:r>
          </a:p>
          <a:p>
            <a:r>
              <a:rPr lang="en-AU" dirty="0"/>
              <a:t>A </a:t>
            </a:r>
            <a:r>
              <a:rPr lang="en-AU" b="1" dirty="0"/>
              <a:t>stimulus</a:t>
            </a:r>
            <a:r>
              <a:rPr lang="en-AU" dirty="0"/>
              <a:t> is any information your body receives from the environment, that might cause it to respond in a certain way. </a:t>
            </a:r>
          </a:p>
          <a:p>
            <a:endParaRPr lang="en-AU" dirty="0"/>
          </a:p>
          <a:p>
            <a:r>
              <a:rPr lang="en-AU" dirty="0"/>
              <a:t>Think! </a:t>
            </a:r>
          </a:p>
          <a:p>
            <a:r>
              <a:rPr lang="en-AU" dirty="0"/>
              <a:t>Can you identify the sensory organs of your body?</a:t>
            </a:r>
          </a:p>
        </p:txBody>
      </p:sp>
    </p:spTree>
    <p:extLst>
      <p:ext uri="{BB962C8B-B14F-4D97-AF65-F5344CB8AC3E}">
        <p14:creationId xmlns:p14="http://schemas.microsoft.com/office/powerpoint/2010/main" val="3823004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 your 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sensory organs of our body </a:t>
            </a:r>
            <a:r>
              <a:rPr lang="en-AU" b="1" dirty="0"/>
              <a:t>receive stimuli from the environment</a:t>
            </a:r>
            <a:r>
              <a:rPr lang="en-AU" dirty="0"/>
              <a:t> and send this information to the brain where it is processed. </a:t>
            </a:r>
          </a:p>
          <a:p>
            <a:r>
              <a:rPr lang="en-AU" dirty="0"/>
              <a:t>Sense organs include:</a:t>
            </a:r>
          </a:p>
          <a:p>
            <a:r>
              <a:rPr lang="en-AU" b="1" dirty="0"/>
              <a:t>Eyes = sight</a:t>
            </a:r>
          </a:p>
          <a:p>
            <a:r>
              <a:rPr lang="en-AU" b="1" dirty="0"/>
              <a:t>Ears = hearing</a:t>
            </a:r>
          </a:p>
          <a:p>
            <a:r>
              <a:rPr lang="en-AU" b="1" dirty="0"/>
              <a:t>Tongue = taste</a:t>
            </a:r>
          </a:p>
          <a:p>
            <a:r>
              <a:rPr lang="en-AU" b="1" dirty="0"/>
              <a:t>Nose = smell</a:t>
            </a:r>
          </a:p>
          <a:p>
            <a:r>
              <a:rPr lang="en-AU" b="1" dirty="0"/>
              <a:t>Skin = touch </a:t>
            </a:r>
          </a:p>
          <a:p>
            <a:endParaRPr lang="en-AU" dirty="0"/>
          </a:p>
        </p:txBody>
      </p:sp>
      <p:pic>
        <p:nvPicPr>
          <p:cNvPr id="2050" name="Picture 2" descr="Image result for sens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52936"/>
            <a:ext cx="3516216" cy="3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93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Requirements for life!!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Think!!</a:t>
            </a:r>
          </a:p>
          <a:p>
            <a:r>
              <a:rPr lang="en-AU" dirty="0"/>
              <a:t>In order for organisms to perform life processes, what substances may they need?</a:t>
            </a:r>
          </a:p>
        </p:txBody>
      </p:sp>
    </p:spTree>
    <p:extLst>
      <p:ext uri="{BB962C8B-B14F-4D97-AF65-F5344CB8AC3E}">
        <p14:creationId xmlns:p14="http://schemas.microsoft.com/office/powerpoint/2010/main" val="25838119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5982-DFEE-1244-8F16-D5D0C7B7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BFF05-3AF5-0B45-9E60-7F66B9C1C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Sensory organs contain </a:t>
            </a:r>
            <a:r>
              <a:rPr lang="en-US" b="1" dirty="0"/>
              <a:t>receptors which detect a change in stimuli and pass that information to other parts of the body for processing (to the brain). </a:t>
            </a:r>
          </a:p>
          <a:p>
            <a:endParaRPr lang="en-US" b="1" dirty="0"/>
          </a:p>
        </p:txBody>
      </p:sp>
      <p:pic>
        <p:nvPicPr>
          <p:cNvPr id="3074" name="Picture 2" descr="The Nose Knows - Science World">
            <a:extLst>
              <a:ext uri="{FF2B5EF4-FFF2-40B4-BE49-F238E27FC236}">
                <a16:creationId xmlns:a16="http://schemas.microsoft.com/office/drawing/2014/main" id="{AD2488FE-E245-4348-897C-08D0B602E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163942"/>
            <a:ext cx="3103620" cy="314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121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Read page 42 - 45 of Oxford and in your exercise book record the type of stimuli detected by each sense organ. </a:t>
            </a:r>
          </a:p>
          <a:p>
            <a:r>
              <a:rPr lang="en-AU" i="1" dirty="0"/>
              <a:t>For example: the photoreceptor cells in the eye detect changes in light. The pupil changes size to control how much light </a:t>
            </a:r>
          </a:p>
          <a:p>
            <a:r>
              <a:rPr lang="en-AU" i="1" dirty="0"/>
              <a:t>enters the eye. </a:t>
            </a:r>
          </a:p>
          <a:p>
            <a:r>
              <a:rPr lang="en-AU" dirty="0"/>
              <a:t>Complete the ‘check your learning 3.1’ questions on page 45. Write the answers in your exercise book. </a:t>
            </a:r>
          </a:p>
        </p:txBody>
      </p:sp>
    </p:spTree>
    <p:extLst>
      <p:ext uri="{BB962C8B-B14F-4D97-AF65-F5344CB8AC3E}">
        <p14:creationId xmlns:p14="http://schemas.microsoft.com/office/powerpoint/2010/main" val="975395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0EFB-1BDD-3C4F-B03C-DB8556687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Nervous system divisions</a:t>
            </a:r>
          </a:p>
        </p:txBody>
      </p:sp>
    </p:spTree>
    <p:extLst>
      <p:ext uri="{BB962C8B-B14F-4D97-AF65-F5344CB8AC3E}">
        <p14:creationId xmlns:p14="http://schemas.microsoft.com/office/powerpoint/2010/main" val="32544684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Parts of the nervous system…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nervous system can be divided into two parts:</a:t>
            </a:r>
          </a:p>
          <a:p>
            <a:pPr marL="274320" lvl="1" indent="0">
              <a:buNone/>
            </a:pPr>
            <a:r>
              <a:rPr lang="en-AU" b="1" dirty="0"/>
              <a:t>1. Central Nervous System</a:t>
            </a:r>
          </a:p>
          <a:p>
            <a:pPr marL="274320" lvl="1" indent="0">
              <a:buNone/>
            </a:pPr>
            <a:r>
              <a:rPr lang="en-AU" b="1" dirty="0"/>
              <a:t>2. Peripheral Nervous System</a:t>
            </a:r>
          </a:p>
        </p:txBody>
      </p:sp>
      <p:pic>
        <p:nvPicPr>
          <p:cNvPr id="3074" name="Picture 2" descr="Image result for nervous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2636912"/>
            <a:ext cx="398568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362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537817"/>
            <a:ext cx="8528589" cy="577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4030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Central Nervous System (CNS)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The CNS is the control centre of the body</a:t>
            </a:r>
            <a:endParaRPr lang="en-AU" dirty="0"/>
          </a:p>
          <a:p>
            <a:endParaRPr lang="en-AU" dirty="0"/>
          </a:p>
          <a:p>
            <a:r>
              <a:rPr lang="en-AU" b="1" dirty="0"/>
              <a:t>It receives messages from and sends messages back to the Peripheral Nervous System</a:t>
            </a:r>
          </a:p>
          <a:p>
            <a:endParaRPr lang="en-AU" b="1" dirty="0"/>
          </a:p>
          <a:p>
            <a:r>
              <a:rPr lang="en-AU" b="1" dirty="0"/>
              <a:t>The CNS consists of:</a:t>
            </a:r>
          </a:p>
          <a:p>
            <a:pPr marL="274320" lvl="1" indent="0">
              <a:buNone/>
            </a:pPr>
            <a:r>
              <a:rPr lang="en-AU" b="1" dirty="0"/>
              <a:t>1. The brain</a:t>
            </a:r>
          </a:p>
          <a:p>
            <a:pPr marL="274320" lvl="1" indent="0">
              <a:buNone/>
            </a:pPr>
            <a:r>
              <a:rPr lang="en-AU" b="1" dirty="0"/>
              <a:t>2. The spinal cord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62275"/>
            <a:ext cx="17716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903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CNS – The Brain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487680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Also referred to as the </a:t>
            </a:r>
            <a:r>
              <a:rPr lang="en-AU" b="1" dirty="0"/>
              <a:t>processing centre</a:t>
            </a:r>
            <a:r>
              <a:rPr lang="en-AU" dirty="0"/>
              <a:t> of the body</a:t>
            </a:r>
          </a:p>
          <a:p>
            <a:r>
              <a:rPr lang="en-AU" dirty="0"/>
              <a:t>A soft and heavy organ that is surrounded by a tough skull (for protection!)</a:t>
            </a:r>
          </a:p>
          <a:p>
            <a:r>
              <a:rPr lang="en-AU" dirty="0"/>
              <a:t>Contains </a:t>
            </a:r>
            <a:r>
              <a:rPr lang="en-AU" b="1" dirty="0"/>
              <a:t>four lobes </a:t>
            </a:r>
            <a:r>
              <a:rPr lang="en-AU" dirty="0"/>
              <a:t>(sections) that have specific functions.</a:t>
            </a:r>
          </a:p>
          <a:p>
            <a:endParaRPr lang="en-AU" dirty="0"/>
          </a:p>
          <a:p>
            <a:r>
              <a:rPr lang="en-AU" b="1" dirty="0"/>
              <a:t>Do!</a:t>
            </a:r>
          </a:p>
          <a:p>
            <a:r>
              <a:rPr lang="en-AU" dirty="0"/>
              <a:t>Complete the table by filling in the functions of each lobe of the brain. Use </a:t>
            </a:r>
            <a:r>
              <a:rPr lang="en-AU" b="1" dirty="0"/>
              <a:t>page 50-51 </a:t>
            </a:r>
            <a:r>
              <a:rPr lang="en-AU" dirty="0"/>
              <a:t>of Oxford to help you!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581128"/>
            <a:ext cx="2910501" cy="191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Image result for lobes of the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719" y="1246109"/>
            <a:ext cx="266429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350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CNS – The Brain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395279"/>
              </p:ext>
            </p:extLst>
          </p:nvPr>
        </p:nvGraphicFramePr>
        <p:xfrm>
          <a:off x="251520" y="1600200"/>
          <a:ext cx="8712968" cy="4853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9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0026">
                <a:tc>
                  <a:txBody>
                    <a:bodyPr/>
                    <a:lstStyle/>
                    <a:p>
                      <a:r>
                        <a:rPr lang="en-AU" dirty="0"/>
                        <a:t>Part of the</a:t>
                      </a:r>
                      <a:r>
                        <a:rPr lang="en-AU" baseline="0" dirty="0"/>
                        <a:t> Brain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622">
                <a:tc>
                  <a:txBody>
                    <a:bodyPr/>
                    <a:lstStyle/>
                    <a:p>
                      <a:r>
                        <a:rPr lang="en-AU" dirty="0"/>
                        <a:t>Frontal Lobe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Emotions, reasoning,</a:t>
                      </a:r>
                      <a:r>
                        <a:rPr lang="en-AU" baseline="0" dirty="0"/>
                        <a:t> movement and problem solving.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622">
                <a:tc>
                  <a:txBody>
                    <a:bodyPr/>
                    <a:lstStyle/>
                    <a:p>
                      <a:r>
                        <a:rPr lang="en-AU" dirty="0"/>
                        <a:t>Occipital Lobe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Various aspects of vision.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622">
                <a:tc>
                  <a:txBody>
                    <a:bodyPr/>
                    <a:lstStyle/>
                    <a:p>
                      <a:r>
                        <a:rPr lang="en-AU" dirty="0"/>
                        <a:t>Parietal lobe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Perception of senses such as</a:t>
                      </a:r>
                      <a:r>
                        <a:rPr lang="en-AU" baseline="0" dirty="0"/>
                        <a:t> taste, pain, pressure, temperature and touch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8622">
                <a:tc>
                  <a:txBody>
                    <a:bodyPr/>
                    <a:lstStyle/>
                    <a:p>
                      <a:r>
                        <a:rPr lang="en-AU" dirty="0"/>
                        <a:t>Temporal Lobe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Recognition of sounds </a:t>
                      </a:r>
                      <a:r>
                        <a:rPr lang="en-AU"/>
                        <a:t>and smells.</a:t>
                      </a:r>
                      <a:r>
                        <a:rPr lang="en-AU" baseline="0"/>
                        <a:t>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622">
                <a:tc>
                  <a:txBody>
                    <a:bodyPr/>
                    <a:lstStyle/>
                    <a:p>
                      <a:r>
                        <a:rPr lang="en-AU" dirty="0"/>
                        <a:t>Cerebellum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In charge of movement, balance and coordination.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0415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CNS – The Spinal 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50904" cy="4876800"/>
          </a:xfrm>
        </p:spPr>
        <p:txBody>
          <a:bodyPr/>
          <a:lstStyle/>
          <a:p>
            <a:r>
              <a:rPr lang="en-AU" b="1" dirty="0"/>
              <a:t>The pathway connecting the brain to the rest of the nervous system</a:t>
            </a:r>
          </a:p>
          <a:p>
            <a:r>
              <a:rPr lang="en-AU" dirty="0"/>
              <a:t>Protected by vertebrae (spinal column)</a:t>
            </a:r>
          </a:p>
          <a:p>
            <a:r>
              <a:rPr lang="en-AU" dirty="0"/>
              <a:t>Damage to your spinal cord can cause paralysis to various parts of the body.</a:t>
            </a:r>
          </a:p>
          <a:p>
            <a:endParaRPr lang="en-AU" dirty="0"/>
          </a:p>
        </p:txBody>
      </p:sp>
      <p:pic>
        <p:nvPicPr>
          <p:cNvPr id="7170" name="Picture 2" descr="Image result for spinal co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80728"/>
            <a:ext cx="3033079" cy="559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94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Brain Dissection?</a:t>
            </a:r>
          </a:p>
        </p:txBody>
      </p:sp>
    </p:spTree>
    <p:extLst>
      <p:ext uri="{BB962C8B-B14F-4D97-AF65-F5344CB8AC3E}">
        <p14:creationId xmlns:p14="http://schemas.microsoft.com/office/powerpoint/2010/main" val="271755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Requirements for life!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Oxygen</a:t>
            </a:r>
          </a:p>
          <a:p>
            <a:r>
              <a:rPr lang="en-AU" b="1" dirty="0"/>
              <a:t>Carbon dioxide </a:t>
            </a:r>
          </a:p>
          <a:p>
            <a:r>
              <a:rPr lang="en-AU" b="1" dirty="0"/>
              <a:t>Glucose</a:t>
            </a:r>
          </a:p>
          <a:p>
            <a:r>
              <a:rPr lang="en-AU" b="1" dirty="0"/>
              <a:t>Nutrients </a:t>
            </a:r>
          </a:p>
          <a:p>
            <a:r>
              <a:rPr lang="en-AU" b="1" dirty="0"/>
              <a:t>Water</a:t>
            </a:r>
          </a:p>
          <a:p>
            <a:r>
              <a:rPr lang="en-AU" b="1" dirty="0"/>
              <a:t>Removal of wastes</a:t>
            </a:r>
          </a:p>
          <a:p>
            <a:endParaRPr lang="en-AU" dirty="0"/>
          </a:p>
          <a:p>
            <a:r>
              <a:rPr lang="en-AU" dirty="0"/>
              <a:t>Can you match these requirements to the life processes they are required for?</a:t>
            </a:r>
          </a:p>
        </p:txBody>
      </p:sp>
    </p:spTree>
    <p:extLst>
      <p:ext uri="{BB962C8B-B14F-4D97-AF65-F5344CB8AC3E}">
        <p14:creationId xmlns:p14="http://schemas.microsoft.com/office/powerpoint/2010/main" val="9457606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Peripheral Nervous System (PNS)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4876800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The PNS is a large system made up of nerves outside of the CNS</a:t>
            </a:r>
          </a:p>
          <a:p>
            <a:endParaRPr lang="en-AU" dirty="0"/>
          </a:p>
          <a:p>
            <a:pPr marL="457200" indent="-457200">
              <a:buAutoNum type="arabicPeriod"/>
            </a:pPr>
            <a:r>
              <a:rPr lang="en-AU" dirty="0"/>
              <a:t>Detects a stimuli and sends message to the brain</a:t>
            </a:r>
          </a:p>
          <a:p>
            <a:pPr marL="457200" indent="-457200">
              <a:buAutoNum type="arabicPeriod"/>
            </a:pPr>
            <a:r>
              <a:rPr lang="en-AU" dirty="0"/>
              <a:t>Responds to stimuli according to instructions from the brain – sends messages to muscles and glands with instructions about how to respond</a:t>
            </a:r>
          </a:p>
          <a:p>
            <a:pPr marL="457200" indent="-457200">
              <a:buAutoNum type="arabicPeriod"/>
            </a:pPr>
            <a:endParaRPr lang="en-AU" dirty="0"/>
          </a:p>
          <a:p>
            <a:r>
              <a:rPr lang="en-AU" dirty="0"/>
              <a:t>The PNS is made up of </a:t>
            </a:r>
            <a:r>
              <a:rPr lang="en-AU" b="1" dirty="0"/>
              <a:t>nerves</a:t>
            </a:r>
            <a:r>
              <a:rPr lang="en-AU" dirty="0"/>
              <a:t> that carry messages called </a:t>
            </a:r>
            <a:r>
              <a:rPr lang="en-AU" b="1" dirty="0"/>
              <a:t>impulses</a:t>
            </a:r>
            <a:r>
              <a:rPr lang="en-AU" dirty="0"/>
              <a:t> which are electrochemical in nature </a:t>
            </a:r>
          </a:p>
        </p:txBody>
      </p:sp>
      <p:pic>
        <p:nvPicPr>
          <p:cNvPr id="8194" name="Picture 2" descr="Image result for p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60104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1346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5CB4-C53C-BC40-87D9-963141F3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C3C9-48F5-BC44-86C1-36899CC32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information on page 50 + 51 of Oxford</a:t>
            </a:r>
          </a:p>
          <a:p>
            <a:r>
              <a:rPr lang="en-AU" dirty="0"/>
              <a:t>Complete the ‘check your learning 3.4’ questions on page 51. Write the answers in your exercise book.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265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E077-E398-7F48-9C7A-D047AE1C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Nerve cells </a:t>
            </a:r>
          </a:p>
        </p:txBody>
      </p:sp>
    </p:spTree>
    <p:extLst>
      <p:ext uri="{BB962C8B-B14F-4D97-AF65-F5344CB8AC3E}">
        <p14:creationId xmlns:p14="http://schemas.microsoft.com/office/powerpoint/2010/main" val="37728222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PNS is make up of nerves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Nerve cells are called </a:t>
            </a:r>
            <a:r>
              <a:rPr lang="en-AU" b="1" dirty="0"/>
              <a:t>neurons</a:t>
            </a:r>
          </a:p>
          <a:p>
            <a:r>
              <a:rPr lang="en-AU" dirty="0"/>
              <a:t>There are two common types of neurons:</a:t>
            </a:r>
          </a:p>
          <a:p>
            <a:pPr marL="457200" indent="-457200">
              <a:buAutoNum type="arabicPeriod"/>
            </a:pPr>
            <a:r>
              <a:rPr lang="en-AU" dirty="0"/>
              <a:t>Motor Neuron</a:t>
            </a:r>
          </a:p>
          <a:p>
            <a:pPr marL="457200" indent="-457200">
              <a:buAutoNum type="arabicPeriod"/>
            </a:pPr>
            <a:r>
              <a:rPr lang="en-AU" dirty="0"/>
              <a:t>Sensory Neuron</a:t>
            </a:r>
          </a:p>
        </p:txBody>
      </p:sp>
      <p:pic>
        <p:nvPicPr>
          <p:cNvPr id="9218" name="Picture 2" descr="Image result for neur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3056"/>
            <a:ext cx="4896544" cy="263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neur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456915"/>
            <a:ext cx="281452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695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PNS - Nerves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Sensory Neurons =</a:t>
            </a:r>
            <a:r>
              <a:rPr lang="en-AU" dirty="0"/>
              <a:t> are sensitive to various stimuli. Collect information from the body’s internal or external environment. </a:t>
            </a:r>
            <a:r>
              <a:rPr lang="en-AU" u="sng" dirty="0"/>
              <a:t>Send information to the CNS</a:t>
            </a:r>
          </a:p>
          <a:p>
            <a:endParaRPr lang="en-AU" dirty="0"/>
          </a:p>
          <a:p>
            <a:r>
              <a:rPr lang="en-AU" b="1" dirty="0"/>
              <a:t>Motor Neurons =</a:t>
            </a:r>
            <a:r>
              <a:rPr lang="en-AU" dirty="0"/>
              <a:t> </a:t>
            </a:r>
            <a:r>
              <a:rPr lang="en-AU" u="sng" dirty="0"/>
              <a:t>Carry messages from the CNS to muscle cells </a:t>
            </a:r>
            <a:r>
              <a:rPr lang="en-AU" dirty="0"/>
              <a:t>throughout the body, which then carry out a response</a:t>
            </a:r>
          </a:p>
        </p:txBody>
      </p:sp>
      <p:pic>
        <p:nvPicPr>
          <p:cNvPr id="10242" name="Picture 2" descr="Image result for MOTOR V SENSORY neur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365104"/>
            <a:ext cx="300037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064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4DF25-4B7B-9F4F-8A54-BED1984A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Structure </a:t>
            </a:r>
          </a:p>
        </p:txBody>
      </p:sp>
      <p:pic>
        <p:nvPicPr>
          <p:cNvPr id="4098" name="Picture 2" descr="Parts of a Neuron and Their Functions with Labelled Diagram">
            <a:extLst>
              <a:ext uri="{FF2B5EF4-FFF2-40B4-BE49-F238E27FC236}">
                <a16:creationId xmlns:a16="http://schemas.microsoft.com/office/drawing/2014/main" id="{2F158A50-3120-9545-A410-9B0D40B2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75" y="1844824"/>
            <a:ext cx="6472850" cy="416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52EA187-5D2B-2449-8CC5-7B719FDEC2B3}"/>
              </a:ext>
            </a:extLst>
          </p:cNvPr>
          <p:cNvSpPr/>
          <p:nvPr/>
        </p:nvSpPr>
        <p:spPr>
          <a:xfrm>
            <a:off x="1335574" y="2348880"/>
            <a:ext cx="1724257" cy="6480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4CF0B9-727B-6841-9E80-BE3236F7607E}"/>
              </a:ext>
            </a:extLst>
          </p:cNvPr>
          <p:cNvSpPr/>
          <p:nvPr/>
        </p:nvSpPr>
        <p:spPr>
          <a:xfrm>
            <a:off x="1335574" y="2993740"/>
            <a:ext cx="1724257" cy="6480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FEF3189-E94B-8F4C-BB37-098AB256E66B}"/>
              </a:ext>
            </a:extLst>
          </p:cNvPr>
          <p:cNvSpPr/>
          <p:nvPr/>
        </p:nvSpPr>
        <p:spPr>
          <a:xfrm>
            <a:off x="5148064" y="2448372"/>
            <a:ext cx="1724257" cy="6480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865253-E164-A348-88A3-DDCC41D23EF7}"/>
              </a:ext>
            </a:extLst>
          </p:cNvPr>
          <p:cNvSpPr/>
          <p:nvPr/>
        </p:nvSpPr>
        <p:spPr>
          <a:xfrm>
            <a:off x="5796136" y="3328065"/>
            <a:ext cx="2012289" cy="6480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1A1535-A8CD-0E4B-8AB1-B6BA9C350F2C}"/>
              </a:ext>
            </a:extLst>
          </p:cNvPr>
          <p:cNvSpPr/>
          <p:nvPr/>
        </p:nvSpPr>
        <p:spPr>
          <a:xfrm>
            <a:off x="6160167" y="4021259"/>
            <a:ext cx="1724257" cy="6480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0F25A1-044C-5144-BC0B-7FC92FD7A3D7}"/>
              </a:ext>
            </a:extLst>
          </p:cNvPr>
          <p:cNvSpPr/>
          <p:nvPr/>
        </p:nvSpPr>
        <p:spPr>
          <a:xfrm>
            <a:off x="6516216" y="4781173"/>
            <a:ext cx="1724257" cy="81253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48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A4B4A-F1B9-5648-85D4-9B05F4D0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EE56-E9E1-264A-817A-D61670FA9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https://www.youtube.com/watch?v=rsMjUvMXxpE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225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F7273-E7A3-C045-9A08-B2F7F03F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0727D-5F04-C94C-A0D7-8D183EB59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 labelled diagram of a neuron. Annotate the function of each part. </a:t>
            </a:r>
          </a:p>
          <a:p>
            <a:r>
              <a:rPr lang="en-US" dirty="0"/>
              <a:t>Use the image on the previous slide and the information on page 46 + 47 of Oxford to help you. </a:t>
            </a:r>
          </a:p>
        </p:txBody>
      </p:sp>
    </p:spTree>
    <p:extLst>
      <p:ext uri="{BB962C8B-B14F-4D97-AF65-F5344CB8AC3E}">
        <p14:creationId xmlns:p14="http://schemas.microsoft.com/office/powerpoint/2010/main" val="915974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Read the information on page 46 + 47 of Oxford.</a:t>
            </a:r>
          </a:p>
          <a:p>
            <a:r>
              <a:rPr lang="en-AU" dirty="0"/>
              <a:t>Complete the ‘Check your Learning 3.2’ questions on page 47 of Oxford.</a:t>
            </a:r>
          </a:p>
        </p:txBody>
      </p:sp>
    </p:spTree>
    <p:extLst>
      <p:ext uri="{BB962C8B-B14F-4D97-AF65-F5344CB8AC3E}">
        <p14:creationId xmlns:p14="http://schemas.microsoft.com/office/powerpoint/2010/main" val="28025383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Stimulus Response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4876800"/>
          </a:xfrm>
        </p:spPr>
        <p:txBody>
          <a:bodyPr>
            <a:normAutofit fontScale="92500"/>
          </a:bodyPr>
          <a:lstStyle/>
          <a:p>
            <a:r>
              <a:rPr lang="en-AU" b="1" dirty="0"/>
              <a:t>The passage of stimuli through the nervous system and the response which is performed by the body</a:t>
            </a:r>
          </a:p>
          <a:p>
            <a:pPr marL="0" indent="0">
              <a:buNone/>
            </a:pPr>
            <a:endParaRPr lang="en-AU" b="1" dirty="0"/>
          </a:p>
          <a:p>
            <a:pPr marL="457200" indent="-457200">
              <a:buAutoNum type="arabicPeriod"/>
            </a:pPr>
            <a:r>
              <a:rPr lang="en-AU" dirty="0"/>
              <a:t>Receptors in sense organs detect a stimuli</a:t>
            </a:r>
          </a:p>
          <a:p>
            <a:pPr marL="457200" indent="-457200">
              <a:buAutoNum type="arabicPeriod"/>
            </a:pPr>
            <a:r>
              <a:rPr lang="en-AU" dirty="0"/>
              <a:t>Sensory neurons send message to the brain</a:t>
            </a:r>
          </a:p>
          <a:p>
            <a:pPr marL="457200" indent="-457200">
              <a:buAutoNum type="arabicPeriod"/>
            </a:pPr>
            <a:r>
              <a:rPr lang="en-AU" dirty="0"/>
              <a:t>Brain makes a decision on how to respond</a:t>
            </a:r>
          </a:p>
          <a:p>
            <a:pPr marL="457200" indent="-457200">
              <a:buAutoNum type="arabicPeriod"/>
            </a:pPr>
            <a:r>
              <a:rPr lang="en-AU" dirty="0"/>
              <a:t>Motor neurons send the response instructions to the muscles</a:t>
            </a:r>
          </a:p>
          <a:p>
            <a:pPr marL="457200" indent="-457200">
              <a:buAutoNum type="arabicPeriod"/>
            </a:pPr>
            <a:r>
              <a:rPr lang="en-AU" dirty="0"/>
              <a:t>Muscles perform the task</a:t>
            </a:r>
          </a:p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24944"/>
            <a:ext cx="3479985" cy="216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245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DAE6-55B1-7749-B3C4-82E153B6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AB7E2-4DD8-B443-8A14-4B50BBE4D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</a:t>
            </a:r>
            <a:r>
              <a:rPr lang="en-US" b="1" dirty="0"/>
              <a:t>Living things – MRS GREN</a:t>
            </a:r>
            <a:r>
              <a:rPr lang="en-US" dirty="0"/>
              <a:t> handout</a:t>
            </a:r>
            <a:endParaRPr lang="en-US" b="1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0C7CD9A-9BB9-D045-8E21-8A6D3B71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887318"/>
            <a:ext cx="6228184" cy="36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4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timulus response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55804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885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Do! – Extension Activity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AU" dirty="0"/>
              <a:t>Using </a:t>
            </a:r>
            <a:r>
              <a:rPr lang="en-AU" b="1" dirty="0"/>
              <a:t>page 49 </a:t>
            </a:r>
            <a:r>
              <a:rPr lang="en-AU" dirty="0"/>
              <a:t>of Oxford complete the table with the different types of reflex actions</a:t>
            </a:r>
          </a:p>
          <a:p>
            <a:pPr marL="457200" indent="-457200">
              <a:buAutoNum type="arabicPeriod"/>
            </a:pPr>
            <a:r>
              <a:rPr lang="en-AU" dirty="0"/>
              <a:t>Complete the ‘Check your Learning 3.3’ questions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*This is not a syllabus point. This will not be assessed. </a:t>
            </a:r>
          </a:p>
        </p:txBody>
      </p:sp>
    </p:spTree>
    <p:extLst>
      <p:ext uri="{BB962C8B-B14F-4D97-AF65-F5344CB8AC3E}">
        <p14:creationId xmlns:p14="http://schemas.microsoft.com/office/powerpoint/2010/main" val="21293559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524000"/>
            <a:ext cx="8229600" cy="4876800"/>
          </a:xfrm>
        </p:spPr>
        <p:txBody>
          <a:bodyPr/>
          <a:lstStyle/>
          <a:p>
            <a:r>
              <a:rPr lang="en-AU" dirty="0"/>
              <a:t>Do the activity: How Fast is the Nervous System</a:t>
            </a:r>
          </a:p>
        </p:txBody>
      </p:sp>
      <p:pic>
        <p:nvPicPr>
          <p:cNvPr id="4098" name="Picture 2" descr="Image result for quick reflexes ru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348880"/>
            <a:ext cx="333375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6072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2F5CB-7C41-DA4E-B976-D36A8F3FB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Hormonal control</a:t>
            </a:r>
          </a:p>
        </p:txBody>
      </p:sp>
    </p:spTree>
    <p:extLst>
      <p:ext uri="{BB962C8B-B14F-4D97-AF65-F5344CB8AC3E}">
        <p14:creationId xmlns:p14="http://schemas.microsoft.com/office/powerpoint/2010/main" val="53123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sz="2800" dirty="0"/>
              <a:t>Watch the Video and answer the following questions:</a:t>
            </a:r>
          </a:p>
          <a:p>
            <a:pPr lvl="1"/>
            <a:r>
              <a:rPr lang="en-AU" sz="2800" b="1" dirty="0"/>
              <a:t>What is homeostasis?</a:t>
            </a:r>
          </a:p>
          <a:p>
            <a:pPr lvl="1"/>
            <a:r>
              <a:rPr lang="en-AU" sz="2800" b="1" dirty="0"/>
              <a:t>What is the endocrine system?</a:t>
            </a:r>
          </a:p>
          <a:p>
            <a:pPr lvl="1"/>
            <a:r>
              <a:rPr lang="en-AU" sz="2800" b="1" dirty="0"/>
              <a:t>What the function of the endocrine system?</a:t>
            </a:r>
          </a:p>
          <a:p>
            <a:pPr lvl="1"/>
            <a:r>
              <a:rPr lang="en-AU" sz="2800" b="1" dirty="0"/>
              <a:t>What is a hormone?</a:t>
            </a:r>
            <a:endParaRPr lang="en-AU" sz="2800" dirty="0">
              <a:hlinkClick r:id="rId2"/>
            </a:endParaRPr>
          </a:p>
          <a:p>
            <a:r>
              <a:rPr lang="en-AU" sz="2800" dirty="0">
                <a:hlinkClick r:id="rId2"/>
              </a:rPr>
              <a:t>https://www.youtube.com/watch?v=tN78hYn3ehc</a:t>
            </a:r>
            <a:r>
              <a:rPr lang="en-AU" sz="2800" dirty="0"/>
              <a:t> </a:t>
            </a:r>
          </a:p>
          <a:p>
            <a:endParaRPr lang="en-AU" sz="2800" dirty="0"/>
          </a:p>
          <a:p>
            <a:r>
              <a:rPr lang="en-AU" sz="2800" dirty="0"/>
              <a:t>Read page 54 + 55 of Oxford and answer the ‘check your learning 3.6’ questions on page 55 in your exercise book. </a:t>
            </a:r>
          </a:p>
        </p:txBody>
      </p:sp>
    </p:spTree>
    <p:extLst>
      <p:ext uri="{BB962C8B-B14F-4D97-AF65-F5344CB8AC3E}">
        <p14:creationId xmlns:p14="http://schemas.microsoft.com/office/powerpoint/2010/main" val="41090721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Compare the Nervous and Endocrine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Complete the table comparing the Nervous and Endocrine Systems.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64904"/>
            <a:ext cx="6181502" cy="403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5963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Plants have hormones too!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800" b="1" dirty="0"/>
              <a:t>Just like animals plants have hormones</a:t>
            </a:r>
          </a:p>
          <a:p>
            <a:r>
              <a:rPr lang="en-AU" sz="2800" dirty="0"/>
              <a:t>These hormones have specific functions in plants</a:t>
            </a:r>
          </a:p>
          <a:p>
            <a:r>
              <a:rPr lang="en-AU" sz="2800" dirty="0"/>
              <a:t>Watch the video and answer the following questions. You may also like to read page 55 of Oxford. </a:t>
            </a:r>
          </a:p>
          <a:p>
            <a:pPr lvl="1"/>
            <a:r>
              <a:rPr lang="en-AU" sz="2800" b="1" dirty="0"/>
              <a:t>What are the main hormones found in plants?</a:t>
            </a:r>
          </a:p>
          <a:p>
            <a:pPr lvl="1"/>
            <a:r>
              <a:rPr lang="en-AU" sz="2800" b="1" dirty="0"/>
              <a:t>Describe the effect of auxin, gibberellins and ethene</a:t>
            </a:r>
          </a:p>
          <a:p>
            <a:pPr marL="274320" lvl="1" indent="0">
              <a:buNone/>
            </a:pPr>
            <a:endParaRPr lang="en-AU" sz="2800" dirty="0">
              <a:hlinkClick r:id="rId2"/>
            </a:endParaRPr>
          </a:p>
          <a:p>
            <a:r>
              <a:rPr lang="en-AU" dirty="0">
                <a:hlinkClick r:id="rId2"/>
              </a:rPr>
              <a:t>https://www.youtube.com/watch?v=qMHLOCCeAKE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6184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C7B38B-610E-854A-BE01-BEF54A8416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homeostasis</a:t>
            </a:r>
          </a:p>
        </p:txBody>
      </p:sp>
    </p:spTree>
    <p:extLst>
      <p:ext uri="{BB962C8B-B14F-4D97-AF65-F5344CB8AC3E}">
        <p14:creationId xmlns:p14="http://schemas.microsoft.com/office/powerpoint/2010/main" val="24743248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homeostasis?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The process of maintaining a constant internal environment within narrow limits.</a:t>
            </a:r>
          </a:p>
          <a:p>
            <a:r>
              <a:rPr lang="en-AU" dirty="0"/>
              <a:t>Think!</a:t>
            </a:r>
          </a:p>
          <a:p>
            <a:r>
              <a:rPr lang="en-AU" dirty="0"/>
              <a:t>Can you name some conditions that must remain the same in the body?</a:t>
            </a:r>
          </a:p>
        </p:txBody>
      </p:sp>
      <p:pic>
        <p:nvPicPr>
          <p:cNvPr id="1026" name="Picture 2" descr="Image result for homeosta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45024"/>
            <a:ext cx="386715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289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Negative Feedback Summary</a:t>
            </a:r>
          </a:p>
        </p:txBody>
      </p:sp>
      <p:pic>
        <p:nvPicPr>
          <p:cNvPr id="2050" name="Picture 2" descr="Image result for homeosta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6240693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33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C7ECDD5-D16B-4ECE-AFE0-34D91A29A46A}"/>
</file>

<file path=customXml/itemProps2.xml><?xml version="1.0" encoding="utf-8"?>
<ds:datastoreItem xmlns:ds="http://schemas.openxmlformats.org/officeDocument/2006/customXml" ds:itemID="{E18B35C1-6120-465F-B1C3-7BE98ECCB6EB}"/>
</file>

<file path=customXml/itemProps3.xml><?xml version="1.0" encoding="utf-8"?>
<ds:datastoreItem xmlns:ds="http://schemas.openxmlformats.org/officeDocument/2006/customXml" ds:itemID="{EA39AA73-50A3-4CDA-8FBF-7B83EC3070A2}"/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1142</TotalTime>
  <Words>3297</Words>
  <Application>Microsoft Macintosh PowerPoint</Application>
  <PresentationFormat>On-screen Show (4:3)</PresentationFormat>
  <Paragraphs>449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5" baseType="lpstr">
      <vt:lpstr>Arial</vt:lpstr>
      <vt:lpstr>Clarity</vt:lpstr>
      <vt:lpstr>Year 9 BIOLOGY</vt:lpstr>
      <vt:lpstr>How much do you remember??</vt:lpstr>
      <vt:lpstr>CELL REQUIREMENTS</vt:lpstr>
      <vt:lpstr>Alive?</vt:lpstr>
      <vt:lpstr>MRS GREN</vt:lpstr>
      <vt:lpstr>Watch!</vt:lpstr>
      <vt:lpstr>Requirements for life!!</vt:lpstr>
      <vt:lpstr>Requirements for life!</vt:lpstr>
      <vt:lpstr>Do </vt:lpstr>
      <vt:lpstr>Life processes</vt:lpstr>
      <vt:lpstr>Cellular Respiration</vt:lpstr>
      <vt:lpstr>Do</vt:lpstr>
      <vt:lpstr>Cellular Respiration</vt:lpstr>
      <vt:lpstr>Cellular Respiration</vt:lpstr>
      <vt:lpstr>Cellular Respiration</vt:lpstr>
      <vt:lpstr>Cellular Respiration</vt:lpstr>
      <vt:lpstr>LIFE PROCESSES </vt:lpstr>
      <vt:lpstr>Photosynthesis</vt:lpstr>
      <vt:lpstr>Do</vt:lpstr>
      <vt:lpstr>Life processes </vt:lpstr>
      <vt:lpstr>Do</vt:lpstr>
      <vt:lpstr>Organism levels of organisation</vt:lpstr>
      <vt:lpstr>Cells..</vt:lpstr>
      <vt:lpstr>Plant vs. Animal Cells</vt:lpstr>
      <vt:lpstr>PowerPoint Presentation</vt:lpstr>
      <vt:lpstr>Levels of Organisation</vt:lpstr>
      <vt:lpstr>PowerPoint Presentation</vt:lpstr>
      <vt:lpstr>Levels of Organisation</vt:lpstr>
      <vt:lpstr>Body Systems</vt:lpstr>
      <vt:lpstr>Body Systems</vt:lpstr>
      <vt:lpstr>PowerPoint Presentation</vt:lpstr>
      <vt:lpstr>Do </vt:lpstr>
      <vt:lpstr>Plant Systems/Structures</vt:lpstr>
      <vt:lpstr>Watch</vt:lpstr>
      <vt:lpstr>Do</vt:lpstr>
      <vt:lpstr>Transport across membranes </vt:lpstr>
      <vt:lpstr>Why is this necessary?</vt:lpstr>
      <vt:lpstr>Why is transport necessary?</vt:lpstr>
      <vt:lpstr>How are substances transported in and out of the cell?</vt:lpstr>
      <vt:lpstr>PowerPoint Presentation</vt:lpstr>
      <vt:lpstr>How are substances transported across the cell membrane?</vt:lpstr>
      <vt:lpstr>Diffusion</vt:lpstr>
      <vt:lpstr>Diffusion at home…</vt:lpstr>
      <vt:lpstr>Diffusion</vt:lpstr>
      <vt:lpstr>PowerPoint Presentation</vt:lpstr>
      <vt:lpstr>Watch</vt:lpstr>
      <vt:lpstr>Do </vt:lpstr>
      <vt:lpstr>Diffusion in the body</vt:lpstr>
      <vt:lpstr>Diffusion of Oxygen</vt:lpstr>
      <vt:lpstr>Diffusion of Carbon Dioxide</vt:lpstr>
      <vt:lpstr>PowerPoint Presentation</vt:lpstr>
      <vt:lpstr>Diffusion of the Respiratory System</vt:lpstr>
      <vt:lpstr>PowerPoint Presentation</vt:lpstr>
      <vt:lpstr>Diffusion in the Circulatory System</vt:lpstr>
      <vt:lpstr>PowerPoint Presentation</vt:lpstr>
      <vt:lpstr>Features of Structures allowing diffusion</vt:lpstr>
      <vt:lpstr>Diffusion in the Digestive System</vt:lpstr>
      <vt:lpstr>Features which assist in diffusion..</vt:lpstr>
      <vt:lpstr>Watch!</vt:lpstr>
      <vt:lpstr>Do!</vt:lpstr>
      <vt:lpstr>Diffusion of water  - osmosis</vt:lpstr>
      <vt:lpstr>Osmosis</vt:lpstr>
      <vt:lpstr>PowerPoint Presentation</vt:lpstr>
      <vt:lpstr>Do!</vt:lpstr>
      <vt:lpstr>Nervous control</vt:lpstr>
      <vt:lpstr>What does our nervous system do?</vt:lpstr>
      <vt:lpstr>Watch!</vt:lpstr>
      <vt:lpstr>Use your senses</vt:lpstr>
      <vt:lpstr>Use your senses</vt:lpstr>
      <vt:lpstr>Receptors </vt:lpstr>
      <vt:lpstr>Do!</vt:lpstr>
      <vt:lpstr>Nervous system divisions</vt:lpstr>
      <vt:lpstr>Parts of the nervous system…</vt:lpstr>
      <vt:lpstr>PowerPoint Presentation</vt:lpstr>
      <vt:lpstr>Central Nervous System (CNS)</vt:lpstr>
      <vt:lpstr>CNS – The Brain</vt:lpstr>
      <vt:lpstr>CNS – The Brain</vt:lpstr>
      <vt:lpstr>CNS – The Spinal Cord</vt:lpstr>
      <vt:lpstr>Do!</vt:lpstr>
      <vt:lpstr>Peripheral Nervous System (PNS)</vt:lpstr>
      <vt:lpstr>Do </vt:lpstr>
      <vt:lpstr>Nerve cells </vt:lpstr>
      <vt:lpstr>PNS is make up of nerves </vt:lpstr>
      <vt:lpstr>PNS - Nerves</vt:lpstr>
      <vt:lpstr>Neuron Structure </vt:lpstr>
      <vt:lpstr>Watch </vt:lpstr>
      <vt:lpstr>Do!</vt:lpstr>
      <vt:lpstr>Do!</vt:lpstr>
      <vt:lpstr>Stimulus Response Model</vt:lpstr>
      <vt:lpstr>PowerPoint Presentation</vt:lpstr>
      <vt:lpstr>Do! – Extension Activity </vt:lpstr>
      <vt:lpstr>Do!</vt:lpstr>
      <vt:lpstr>Hormonal control</vt:lpstr>
      <vt:lpstr>Do!</vt:lpstr>
      <vt:lpstr>Compare the Nervous and Endocrine Systems</vt:lpstr>
      <vt:lpstr>Plants have hormones too!</vt:lpstr>
      <vt:lpstr>homeostasis</vt:lpstr>
      <vt:lpstr>What is homeostasis?</vt:lpstr>
      <vt:lpstr>Negative Feedback Summary</vt:lpstr>
      <vt:lpstr>Blood Glucose Regulation</vt:lpstr>
      <vt:lpstr>Heart Rate Regulation </vt:lpstr>
      <vt:lpstr>Do!</vt:lpstr>
      <vt:lpstr>DISEASE</vt:lpstr>
      <vt:lpstr>What is disease?</vt:lpstr>
      <vt:lpstr>Infectious disease and pathogens</vt:lpstr>
      <vt:lpstr>Types of pathogens</vt:lpstr>
      <vt:lpstr>Bacteria vs. Viruses</vt:lpstr>
      <vt:lpstr>PowerPoint Presentation</vt:lpstr>
      <vt:lpstr>PowerPoint Presentation</vt:lpstr>
      <vt:lpstr>Bacteria vs.Viruses </vt:lpstr>
      <vt:lpstr>Contracting and infectious disease </vt:lpstr>
      <vt:lpstr>Do!</vt:lpstr>
      <vt:lpstr>Immune system</vt:lpstr>
      <vt:lpstr>What is your immune system?</vt:lpstr>
      <vt:lpstr>First line of defence </vt:lpstr>
      <vt:lpstr>First Line of Defence </vt:lpstr>
      <vt:lpstr>PowerPoint Presentation</vt:lpstr>
      <vt:lpstr>Second line of defence </vt:lpstr>
      <vt:lpstr>Second Line of Defence </vt:lpstr>
      <vt:lpstr>Phagocytosis</vt:lpstr>
      <vt:lpstr>Third line of defence </vt:lpstr>
      <vt:lpstr>Third Line of Defence *not assessed </vt:lpstr>
      <vt:lpstr>Do! * Possible extension activity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Year 9 BIOLOGY</dc:title>
  <dc:creator>JOHANSEN Rebecca</dc:creator>
  <cp:lastModifiedBy>JOHANSEN Rebecca [Rossmoyne Senior High School]</cp:lastModifiedBy>
  <cp:revision>189</cp:revision>
  <dcterms:created xsi:type="dcterms:W3CDTF">2017-06-15T02:57:26Z</dcterms:created>
  <dcterms:modified xsi:type="dcterms:W3CDTF">2021-02-02T09:20:43Z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